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36"/>
  </p:notesMasterIdLst>
  <p:handoutMasterIdLst>
    <p:handoutMasterId r:id="rId37"/>
  </p:handoutMasterIdLst>
  <p:sldIdLst>
    <p:sldId id="257" r:id="rId2"/>
    <p:sldId id="323" r:id="rId3"/>
    <p:sldId id="296" r:id="rId4"/>
    <p:sldId id="326" r:id="rId5"/>
    <p:sldId id="327" r:id="rId6"/>
    <p:sldId id="307" r:id="rId7"/>
    <p:sldId id="267" r:id="rId8"/>
    <p:sldId id="328" r:id="rId9"/>
    <p:sldId id="351" r:id="rId10"/>
    <p:sldId id="331" r:id="rId11"/>
    <p:sldId id="330" r:id="rId12"/>
    <p:sldId id="324" r:id="rId13"/>
    <p:sldId id="332" r:id="rId14"/>
    <p:sldId id="333" r:id="rId15"/>
    <p:sldId id="334" r:id="rId16"/>
    <p:sldId id="352" r:id="rId17"/>
    <p:sldId id="353" r:id="rId18"/>
    <p:sldId id="354" r:id="rId19"/>
    <p:sldId id="335" r:id="rId20"/>
    <p:sldId id="336" r:id="rId21"/>
    <p:sldId id="337" r:id="rId22"/>
    <p:sldId id="339" r:id="rId23"/>
    <p:sldId id="322" r:id="rId24"/>
    <p:sldId id="345" r:id="rId25"/>
    <p:sldId id="356" r:id="rId26"/>
    <p:sldId id="357" r:id="rId27"/>
    <p:sldId id="348" r:id="rId28"/>
    <p:sldId id="350" r:id="rId29"/>
    <p:sldId id="358" r:id="rId30"/>
    <p:sldId id="321" r:id="rId31"/>
    <p:sldId id="342" r:id="rId32"/>
    <p:sldId id="343" r:id="rId33"/>
    <p:sldId id="290" r:id="rId34"/>
    <p:sldId id="355" r:id="rId35"/>
  </p:sldIdLst>
  <p:sldSz cx="9144000" cy="6858000" type="screen4x3"/>
  <p:notesSz cx="9144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714"/>
    <a:srgbClr val="5096B9"/>
    <a:srgbClr val="006699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615" autoAdjust="0"/>
    <p:restoredTop sz="94434" autoAdjust="0"/>
  </p:normalViewPr>
  <p:slideViewPr>
    <p:cSldViewPr>
      <p:cViewPr varScale="1">
        <p:scale>
          <a:sx n="70" d="100"/>
          <a:sy n="70" d="100"/>
        </p:scale>
        <p:origin x="744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228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1" d="100"/>
          <a:sy n="51" d="100"/>
        </p:scale>
        <p:origin x="-2112" y="-96"/>
      </p:cViewPr>
      <p:guideLst>
        <p:guide orient="horz" pos="2160"/>
        <p:guide pos="288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80013" y="0"/>
            <a:ext cx="39624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8FC5F4-B041-46B5-92CC-CE4D7E94F9EC}" type="datetimeFigureOut">
              <a:rPr lang="en-US" smtClean="0"/>
              <a:t>6/14/2019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80013" y="6513513"/>
            <a:ext cx="39624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D5DD06-21A5-4823-9360-21EC609EB6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524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00.png>
</file>

<file path=ppt/media/image31.png>
</file>

<file path=ppt/media/image310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AF4A27-484B-4D0A-BBE6-B0CC3F94BAF7}" type="datetimeFigureOut">
              <a:rPr lang="en-US" smtClean="0"/>
              <a:pPr/>
              <a:t>6/14/2019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4350"/>
            <a:ext cx="3429000" cy="25717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7550"/>
            <a:ext cx="73152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5EAE62-2752-47A0-9BCE-201B9412A89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9604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EAE62-2752-47A0-9BCE-201B9412A896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9097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EAE62-2752-47A0-9BCE-201B9412A896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1592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EAE62-2752-47A0-9BCE-201B9412A896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35266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EAE62-2752-47A0-9BCE-201B9412A896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9691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EAE62-2752-47A0-9BCE-201B9412A896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7229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5EAE62-2752-47A0-9BCE-201B9412A896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83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68" y="6477001"/>
            <a:ext cx="8979408" cy="230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8126"/>
            <a:ext cx="6477000" cy="868363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1909" y="6477000"/>
            <a:ext cx="6898491" cy="228600"/>
          </a:xfrm>
          <a:prstGeom prst="rect">
            <a:avLst/>
          </a:prstGeom>
        </p:spPr>
        <p:txBody>
          <a:bodyPr/>
          <a:lstStyle>
            <a:lvl1pPr>
              <a:defRPr sz="1200" i="1">
                <a:solidFill>
                  <a:srgbClr val="800080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8276"/>
            <a:ext cx="8229600" cy="473392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7179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4060949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Freeform 25"/>
          <p:cNvSpPr>
            <a:spLocks/>
          </p:cNvSpPr>
          <p:nvPr/>
        </p:nvSpPr>
        <p:spPr bwMode="gray">
          <a:xfrm>
            <a:off x="95251" y="6446839"/>
            <a:ext cx="8970963" cy="314325"/>
          </a:xfrm>
          <a:custGeom>
            <a:avLst/>
            <a:gdLst>
              <a:gd name="T0" fmla="*/ 4 w 5651"/>
              <a:gd name="T1" fmla="*/ 198 h 198"/>
              <a:gd name="T2" fmla="*/ 5651 w 5651"/>
              <a:gd name="T3" fmla="*/ 198 h 198"/>
              <a:gd name="T4" fmla="*/ 5646 w 5651"/>
              <a:gd name="T5" fmla="*/ 94 h 198"/>
              <a:gd name="T6" fmla="*/ 1491 w 5651"/>
              <a:gd name="T7" fmla="*/ 94 h 198"/>
              <a:gd name="T8" fmla="*/ 1343 w 5651"/>
              <a:gd name="T9" fmla="*/ 2 h 198"/>
              <a:gd name="T10" fmla="*/ 0 w 5651"/>
              <a:gd name="T11" fmla="*/ 0 h 198"/>
              <a:gd name="T12" fmla="*/ 4 w 5651"/>
              <a:gd name="T13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1" h="198">
                <a:moveTo>
                  <a:pt x="4" y="198"/>
                </a:moveTo>
                <a:lnTo>
                  <a:pt x="5651" y="198"/>
                </a:lnTo>
                <a:lnTo>
                  <a:pt x="5646" y="94"/>
                </a:lnTo>
                <a:lnTo>
                  <a:pt x="1491" y="94"/>
                </a:lnTo>
                <a:lnTo>
                  <a:pt x="1343" y="2"/>
                </a:lnTo>
                <a:lnTo>
                  <a:pt x="0" y="0"/>
                </a:lnTo>
                <a:lnTo>
                  <a:pt x="4" y="198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50" name="Freeform 26"/>
          <p:cNvSpPr>
            <a:spLocks/>
          </p:cNvSpPr>
          <p:nvPr/>
        </p:nvSpPr>
        <p:spPr bwMode="gray">
          <a:xfrm>
            <a:off x="95251" y="6491289"/>
            <a:ext cx="8975725" cy="279400"/>
          </a:xfrm>
          <a:custGeom>
            <a:avLst/>
            <a:gdLst>
              <a:gd name="T0" fmla="*/ 0 w 5650"/>
              <a:gd name="T1" fmla="*/ 176 h 176"/>
              <a:gd name="T2" fmla="*/ 5650 w 5650"/>
              <a:gd name="T3" fmla="*/ 169 h 176"/>
              <a:gd name="T4" fmla="*/ 5646 w 5650"/>
              <a:gd name="T5" fmla="*/ 95 h 176"/>
              <a:gd name="T6" fmla="*/ 1478 w 5650"/>
              <a:gd name="T7" fmla="*/ 95 h 176"/>
              <a:gd name="T8" fmla="*/ 1317 w 5650"/>
              <a:gd name="T9" fmla="*/ 3 h 176"/>
              <a:gd name="T10" fmla="*/ 0 w 5650"/>
              <a:gd name="T11" fmla="*/ 0 h 176"/>
              <a:gd name="T12" fmla="*/ 0 w 5650"/>
              <a:gd name="T13" fmla="*/ 17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650" h="176">
                <a:moveTo>
                  <a:pt x="0" y="176"/>
                </a:moveTo>
                <a:lnTo>
                  <a:pt x="5650" y="169"/>
                </a:lnTo>
                <a:lnTo>
                  <a:pt x="5646" y="95"/>
                </a:lnTo>
                <a:lnTo>
                  <a:pt x="1478" y="95"/>
                </a:lnTo>
                <a:lnTo>
                  <a:pt x="1317" y="3"/>
                </a:lnTo>
                <a:lnTo>
                  <a:pt x="0" y="0"/>
                </a:lnTo>
                <a:lnTo>
                  <a:pt x="0" y="1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53" name="Freeform 29"/>
          <p:cNvSpPr>
            <a:spLocks/>
          </p:cNvSpPr>
          <p:nvPr userDrawn="1"/>
        </p:nvSpPr>
        <p:spPr bwMode="gray">
          <a:xfrm>
            <a:off x="112712" y="230188"/>
            <a:ext cx="8955088" cy="836612"/>
          </a:xfrm>
          <a:custGeom>
            <a:avLst/>
            <a:gdLst>
              <a:gd name="T0" fmla="*/ 5446 w 5446"/>
              <a:gd name="T1" fmla="*/ 0 h 531"/>
              <a:gd name="T2" fmla="*/ 0 w 5446"/>
              <a:gd name="T3" fmla="*/ 0 h 531"/>
              <a:gd name="T4" fmla="*/ 2 w 5446"/>
              <a:gd name="T5" fmla="*/ 470 h 531"/>
              <a:gd name="T6" fmla="*/ 4078 w 5446"/>
              <a:gd name="T7" fmla="*/ 474 h 531"/>
              <a:gd name="T8" fmla="*/ 4178 w 5446"/>
              <a:gd name="T9" fmla="*/ 527 h 531"/>
              <a:gd name="T10" fmla="*/ 5446 w 5446"/>
              <a:gd name="T11" fmla="*/ 531 h 531"/>
              <a:gd name="T12" fmla="*/ 5446 w 5446"/>
              <a:gd name="T13" fmla="*/ 0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46" h="531">
                <a:moveTo>
                  <a:pt x="5446" y="0"/>
                </a:moveTo>
                <a:lnTo>
                  <a:pt x="0" y="0"/>
                </a:lnTo>
                <a:lnTo>
                  <a:pt x="2" y="470"/>
                </a:lnTo>
                <a:lnTo>
                  <a:pt x="4078" y="474"/>
                </a:lnTo>
                <a:lnTo>
                  <a:pt x="4178" y="527"/>
                </a:lnTo>
                <a:lnTo>
                  <a:pt x="5446" y="531"/>
                </a:lnTo>
                <a:lnTo>
                  <a:pt x="5446" y="0"/>
                </a:lnTo>
                <a:close/>
              </a:path>
            </a:pathLst>
          </a:custGeom>
          <a:gradFill rotWithShape="0">
            <a:gsLst>
              <a:gs pos="0">
                <a:schemeClr val="bg1"/>
              </a:gs>
              <a:gs pos="100000">
                <a:schemeClr val="bg1">
                  <a:gamma/>
                  <a:tint val="66667"/>
                  <a:invGamma/>
                </a:schemeClr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56" name="Rectangle 32"/>
          <p:cNvSpPr>
            <a:spLocks noChangeArrowheads="1"/>
          </p:cNvSpPr>
          <p:nvPr/>
        </p:nvSpPr>
        <p:spPr bwMode="gray">
          <a:xfrm flipV="1">
            <a:off x="95252" y="6723064"/>
            <a:ext cx="8977313" cy="5556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59" name="Freeform 35"/>
          <p:cNvSpPr>
            <a:spLocks/>
          </p:cNvSpPr>
          <p:nvPr/>
        </p:nvSpPr>
        <p:spPr bwMode="gray">
          <a:xfrm>
            <a:off x="6896101" y="1047751"/>
            <a:ext cx="2155825" cy="52388"/>
          </a:xfrm>
          <a:custGeom>
            <a:avLst/>
            <a:gdLst>
              <a:gd name="T0" fmla="*/ 0 w 1358"/>
              <a:gd name="T1" fmla="*/ 2 h 33"/>
              <a:gd name="T2" fmla="*/ 1358 w 1358"/>
              <a:gd name="T3" fmla="*/ 0 h 33"/>
              <a:gd name="T4" fmla="*/ 1356 w 1358"/>
              <a:gd name="T5" fmla="*/ 32 h 33"/>
              <a:gd name="T6" fmla="*/ 60 w 1358"/>
              <a:gd name="T7" fmla="*/ 33 h 33"/>
              <a:gd name="T8" fmla="*/ 0 w 1358"/>
              <a:gd name="T9" fmla="*/ 2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58" h="33">
                <a:moveTo>
                  <a:pt x="0" y="2"/>
                </a:moveTo>
                <a:lnTo>
                  <a:pt x="1358" y="0"/>
                </a:lnTo>
                <a:lnTo>
                  <a:pt x="1356" y="32"/>
                </a:lnTo>
                <a:lnTo>
                  <a:pt x="60" y="33"/>
                </a:lnTo>
                <a:lnTo>
                  <a:pt x="0" y="2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61" name="Text Box 37"/>
          <p:cNvSpPr txBox="1">
            <a:spLocks noChangeArrowheads="1"/>
          </p:cNvSpPr>
          <p:nvPr/>
        </p:nvSpPr>
        <p:spPr bwMode="gray">
          <a:xfrm>
            <a:off x="144464" y="6454775"/>
            <a:ext cx="1508746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1100" i="1">
                <a:solidFill>
                  <a:srgbClr val="FFFFFF"/>
                </a:solidFill>
                <a:latin typeface="Times New Roman" pitchFamily="18" charset="0"/>
              </a:rPr>
              <a:t>www.themegallery.com</a:t>
            </a:r>
          </a:p>
        </p:txBody>
      </p:sp>
      <p:sp>
        <p:nvSpPr>
          <p:cNvPr id="1054" name="Rectangle 30" descr="7"/>
          <p:cNvSpPr>
            <a:spLocks noChangeArrowheads="1"/>
          </p:cNvSpPr>
          <p:nvPr/>
        </p:nvSpPr>
        <p:spPr bwMode="gray">
          <a:xfrm>
            <a:off x="8304212" y="368300"/>
            <a:ext cx="534988" cy="546100"/>
          </a:xfrm>
          <a:prstGeom prst="rect">
            <a:avLst/>
          </a:prstGeom>
          <a:blipFill dpi="0" rotWithShape="1">
            <a:blip r:embed="rId4" cstate="print"/>
            <a:srcRect/>
            <a:stretch>
              <a:fillRect/>
            </a:stretch>
          </a:blip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55" name="Rectangle 31" descr="4"/>
          <p:cNvSpPr>
            <a:spLocks noChangeArrowheads="1"/>
          </p:cNvSpPr>
          <p:nvPr/>
        </p:nvSpPr>
        <p:spPr bwMode="gray">
          <a:xfrm>
            <a:off x="7678738" y="368300"/>
            <a:ext cx="534988" cy="546100"/>
          </a:xfrm>
          <a:prstGeom prst="rect">
            <a:avLst/>
          </a:prstGeom>
          <a:blipFill dpi="0" rotWithShape="1">
            <a:blip r:embed="rId5" cstate="print"/>
            <a:srcRect/>
            <a:stretch>
              <a:fillRect/>
            </a:stretch>
          </a:blip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060" name="Rectangle 36"/>
          <p:cNvSpPr>
            <a:spLocks noChangeArrowheads="1"/>
          </p:cNvSpPr>
          <p:nvPr/>
        </p:nvSpPr>
        <p:spPr bwMode="gray">
          <a:xfrm>
            <a:off x="7059612" y="368300"/>
            <a:ext cx="534988" cy="546100"/>
          </a:xfrm>
          <a:prstGeom prst="rect">
            <a:avLst/>
          </a:prstGeom>
          <a:solidFill>
            <a:srgbClr val="FFFFFF">
              <a:alpha val="30000"/>
            </a:srgbClr>
          </a:solidFill>
          <a:ln w="9525">
            <a:solidFill>
              <a:srgbClr val="FFFFFF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pic>
        <p:nvPicPr>
          <p:cNvPr id="55298" name="Picture 2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69" y="6520497"/>
            <a:ext cx="1656732" cy="190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6" name="Picture 2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868" y="6477001"/>
            <a:ext cx="8979408" cy="230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Footer Placeholder 4"/>
          <p:cNvSpPr txBox="1">
            <a:spLocks/>
          </p:cNvSpPr>
          <p:nvPr userDrawn="1"/>
        </p:nvSpPr>
        <p:spPr>
          <a:xfrm>
            <a:off x="111909" y="6477000"/>
            <a:ext cx="6898491" cy="22860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fontAlgn="base">
              <a:spcBef>
                <a:spcPct val="0"/>
              </a:spcBef>
              <a:spcAft>
                <a:spcPct val="0"/>
              </a:spcAft>
              <a:defRPr sz="1200" i="1" kern="1200">
                <a:solidFill>
                  <a:srgbClr val="800080"/>
                </a:solidFill>
                <a:latin typeface="Arial" charset="0"/>
                <a:ea typeface="+mn-ea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charset="0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F8F8F8"/>
                </a:solidFill>
              </a:rPr>
              <a:t>Website</a:t>
            </a:r>
            <a:r>
              <a:rPr lang="en-US" baseline="0" dirty="0" smtClean="0">
                <a:solidFill>
                  <a:srgbClr val="F8F8F8"/>
                </a:solidFill>
              </a:rPr>
              <a:t> </a:t>
            </a:r>
            <a:r>
              <a:rPr lang="en-US" baseline="0" dirty="0" err="1" smtClean="0">
                <a:solidFill>
                  <a:srgbClr val="F8F8F8"/>
                </a:solidFill>
              </a:rPr>
              <a:t>gợi</a:t>
            </a:r>
            <a:r>
              <a:rPr lang="en-US" baseline="0" dirty="0" smtClean="0">
                <a:solidFill>
                  <a:srgbClr val="F8F8F8"/>
                </a:solidFill>
              </a:rPr>
              <a:t> ý du </a:t>
            </a:r>
            <a:r>
              <a:rPr lang="en-US" baseline="0" dirty="0" err="1" smtClean="0">
                <a:solidFill>
                  <a:srgbClr val="F8F8F8"/>
                </a:solidFill>
              </a:rPr>
              <a:t>lịch</a:t>
            </a:r>
            <a:r>
              <a:rPr lang="en-US" baseline="0" dirty="0" smtClean="0">
                <a:solidFill>
                  <a:srgbClr val="F8F8F8"/>
                </a:solidFill>
              </a:rPr>
              <a:t> </a:t>
            </a:r>
            <a:r>
              <a:rPr lang="en-US" baseline="0" dirty="0" err="1" smtClean="0">
                <a:solidFill>
                  <a:srgbClr val="F8F8F8"/>
                </a:solidFill>
              </a:rPr>
              <a:t>theo</a:t>
            </a:r>
            <a:r>
              <a:rPr lang="en-US" baseline="0" dirty="0" smtClean="0">
                <a:solidFill>
                  <a:srgbClr val="F8F8F8"/>
                </a:solidFill>
              </a:rPr>
              <a:t> </a:t>
            </a:r>
            <a:r>
              <a:rPr lang="en-US" baseline="0" dirty="0" err="1" smtClean="0">
                <a:solidFill>
                  <a:srgbClr val="F8F8F8"/>
                </a:solidFill>
              </a:rPr>
              <a:t>ngữ</a:t>
            </a:r>
            <a:r>
              <a:rPr lang="en-US" baseline="0" dirty="0" smtClean="0">
                <a:solidFill>
                  <a:srgbClr val="F8F8F8"/>
                </a:solidFill>
              </a:rPr>
              <a:t> </a:t>
            </a:r>
            <a:r>
              <a:rPr lang="en-US" baseline="0" dirty="0" err="1" smtClean="0">
                <a:solidFill>
                  <a:srgbClr val="F8F8F8"/>
                </a:solidFill>
              </a:rPr>
              <a:t>cảnh</a:t>
            </a:r>
            <a:r>
              <a:rPr lang="en-US" baseline="0" dirty="0" smtClean="0">
                <a:solidFill>
                  <a:srgbClr val="F8F8F8"/>
                </a:solidFill>
              </a:rPr>
              <a:t> </a:t>
            </a:r>
            <a:r>
              <a:rPr lang="en-US" baseline="0" dirty="0" err="1" smtClean="0">
                <a:solidFill>
                  <a:srgbClr val="F8F8F8"/>
                </a:solidFill>
              </a:rPr>
              <a:t>người</a:t>
            </a:r>
            <a:r>
              <a:rPr lang="en-US" baseline="0" dirty="0" smtClean="0">
                <a:solidFill>
                  <a:srgbClr val="F8F8F8"/>
                </a:solidFill>
              </a:rPr>
              <a:t> </a:t>
            </a:r>
            <a:r>
              <a:rPr lang="en-US" baseline="0" dirty="0" err="1" smtClean="0">
                <a:solidFill>
                  <a:srgbClr val="F8F8F8"/>
                </a:solidFill>
              </a:rPr>
              <a:t>dùng</a:t>
            </a:r>
            <a:endParaRPr lang="en-US" dirty="0">
              <a:solidFill>
                <a:srgbClr val="F8F8F8"/>
              </a:solidFill>
            </a:endParaRPr>
          </a:p>
        </p:txBody>
      </p:sp>
      <p:sp>
        <p:nvSpPr>
          <p:cNvPr id="2" name="TextBox 1"/>
          <p:cNvSpPr txBox="1"/>
          <p:nvPr userDrawn="1"/>
        </p:nvSpPr>
        <p:spPr>
          <a:xfrm>
            <a:off x="7493000" y="6451601"/>
            <a:ext cx="1600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EE60014C-0A03-468C-BB99-6CFA9613CA8E}" type="slidenum">
              <a:rPr lang="en-US" sz="1200" smtClean="0">
                <a:solidFill>
                  <a:srgbClr val="F8F8F8"/>
                </a:solidFill>
              </a:rPr>
              <a:pPr algn="r"/>
              <a:t>‹#›</a:t>
            </a:fld>
            <a:r>
              <a:rPr lang="en-US" sz="1200" dirty="0" smtClean="0">
                <a:solidFill>
                  <a:srgbClr val="F8F8F8"/>
                </a:solidFill>
              </a:rPr>
              <a:t>/</a:t>
            </a:r>
            <a:r>
              <a:rPr lang="en-US" sz="1200" dirty="0" smtClean="0">
                <a:solidFill>
                  <a:srgbClr val="F8F8F8"/>
                </a:solidFill>
              </a:rPr>
              <a:t>34</a:t>
            </a:r>
            <a:endParaRPr lang="en-US" sz="1200" dirty="0" smtClean="0">
              <a:solidFill>
                <a:srgbClr val="F8F8F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178468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5" r:id="rId1"/>
    <p:sldLayoutId id="2147483677" r:id="rId2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4400" b="1">
          <a:solidFill>
            <a:srgbClr val="FFFFFF"/>
          </a:solidFill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rgbClr val="000000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rgbClr val="000000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rgbClr val="000000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rgbClr val="000000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0.png"/><Relationship Id="rId2" Type="http://schemas.openxmlformats.org/officeDocument/2006/relationships/image" Target="../media/image30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vntrip.vn/" TargetMode="External"/><Relationship Id="rId5" Type="http://schemas.openxmlformats.org/officeDocument/2006/relationships/image" Target="../media/image8.png"/><Relationship Id="rId4" Type="http://schemas.openxmlformats.org/officeDocument/2006/relationships/hyperlink" Target="https://travel.com.vn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6200" y="196561"/>
            <a:ext cx="9144000" cy="870239"/>
          </a:xfrm>
        </p:spPr>
        <p:txBody>
          <a:bodyPr anchor="ctr" anchorCtr="0"/>
          <a:lstStyle/>
          <a:p>
            <a:pPr algn="ctr"/>
            <a:r>
              <a:rPr lang="en-US" sz="1800" dirty="0" smtClean="0">
                <a:solidFill>
                  <a:schemeClr val="tx1">
                    <a:lumMod val="20000"/>
                    <a:lumOff val="80000"/>
                  </a:schemeClr>
                </a:solidFill>
                <a:cs typeface="Times New Roman" pitchFamily="18" charset="0"/>
              </a:rPr>
              <a:t>TRƯỜNG ĐẠI HỌC BÁCH KHOA</a:t>
            </a:r>
            <a:br>
              <a:rPr lang="en-US" sz="1800" dirty="0" smtClean="0">
                <a:solidFill>
                  <a:schemeClr val="tx1">
                    <a:lumMod val="20000"/>
                    <a:lumOff val="80000"/>
                  </a:schemeClr>
                </a:solidFill>
                <a:cs typeface="Times New Roman" pitchFamily="18" charset="0"/>
              </a:rPr>
            </a:br>
            <a:r>
              <a:rPr lang="en-US" sz="1800" dirty="0" smtClean="0">
                <a:solidFill>
                  <a:schemeClr val="tx1">
                    <a:lumMod val="20000"/>
                    <a:lumOff val="80000"/>
                  </a:schemeClr>
                </a:solidFill>
                <a:cs typeface="Times New Roman" pitchFamily="18" charset="0"/>
              </a:rPr>
              <a:t>KHOA CÔNG NGHỆ THÔNG TIN</a:t>
            </a:r>
            <a:endParaRPr lang="en-US" sz="1800" dirty="0">
              <a:solidFill>
                <a:schemeClr val="tx1">
                  <a:lumMod val="20000"/>
                  <a:lumOff val="80000"/>
                </a:schemeClr>
              </a:solidFill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gray">
          <a:xfrm>
            <a:off x="100610" y="3124199"/>
            <a:ext cx="8877135" cy="11949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>
              <a:lnSpc>
                <a:spcPct val="110000"/>
              </a:lnSpc>
            </a:pPr>
            <a:endParaRPr lang="en-US" sz="2600" dirty="0" smtClean="0">
              <a:solidFill>
                <a:srgbClr val="002060"/>
              </a:solidFill>
              <a:cs typeface="Times New Roman" pitchFamily="18" charset="0"/>
            </a:endParaRP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gray">
          <a:xfrm>
            <a:off x="4191000" y="4876800"/>
            <a:ext cx="4800600" cy="91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0" indent="0" defTabSz="91440">
              <a:spcBef>
                <a:spcPts val="600"/>
              </a:spcBef>
              <a:buFontTx/>
              <a:buNone/>
            </a:pPr>
            <a:r>
              <a:rPr lang="en-US" sz="2200" b="1" dirty="0" err="1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Sinh</a:t>
            </a:r>
            <a:r>
              <a:rPr lang="en-US" sz="2200" b="1" dirty="0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 </a:t>
            </a:r>
            <a:r>
              <a:rPr lang="en-US" sz="2200" b="1" dirty="0" err="1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viên</a:t>
            </a:r>
            <a:r>
              <a:rPr lang="en-US" sz="2200" b="1" dirty="0">
                <a:solidFill>
                  <a:srgbClr val="000099"/>
                </a:solidFill>
                <a:latin typeface="+mj-lt"/>
                <a:cs typeface="Times New Roman" pitchFamily="18" charset="0"/>
              </a:rPr>
              <a:t>	</a:t>
            </a:r>
            <a:r>
              <a:rPr lang="en-US" sz="2200" b="1" dirty="0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	: </a:t>
            </a:r>
            <a:r>
              <a:rPr lang="en-US" sz="2200" b="1" dirty="0" err="1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Nguyễn</a:t>
            </a:r>
            <a:r>
              <a:rPr lang="en-US" sz="2200" b="1" dirty="0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 Thanh </a:t>
            </a:r>
            <a:r>
              <a:rPr lang="en-US" sz="2200" b="1" dirty="0" err="1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Bằng</a:t>
            </a:r>
            <a:endParaRPr lang="en-US" sz="2200" b="1" dirty="0">
              <a:solidFill>
                <a:srgbClr val="000099"/>
              </a:solidFill>
              <a:latin typeface="+mj-lt"/>
              <a:cs typeface="Times New Roman" pitchFamily="18" charset="0"/>
            </a:endParaRPr>
          </a:p>
          <a:p>
            <a:pPr marL="0" indent="0" defTabSz="91440">
              <a:spcBef>
                <a:spcPts val="600"/>
              </a:spcBef>
              <a:buFontTx/>
              <a:buNone/>
            </a:pPr>
            <a:r>
              <a:rPr lang="en-US" sz="2200" b="1" dirty="0" err="1">
                <a:solidFill>
                  <a:srgbClr val="000099"/>
                </a:solidFill>
                <a:latin typeface="+mj-lt"/>
                <a:cs typeface="Times New Roman" pitchFamily="18" charset="0"/>
              </a:rPr>
              <a:t>Lớp</a:t>
            </a:r>
            <a:r>
              <a:rPr lang="en-US" sz="2200" b="1" dirty="0">
                <a:solidFill>
                  <a:srgbClr val="000099"/>
                </a:solidFill>
                <a:latin typeface="+mj-lt"/>
                <a:cs typeface="Times New Roman" pitchFamily="18" charset="0"/>
              </a:rPr>
              <a:t>	    		</a:t>
            </a:r>
            <a:r>
              <a:rPr lang="en-US" sz="2200" b="1" dirty="0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				:</a:t>
            </a:r>
            <a:r>
              <a:rPr lang="en-US" sz="2200" b="1" dirty="0">
                <a:solidFill>
                  <a:srgbClr val="000099"/>
                </a:solidFill>
                <a:latin typeface="+mj-lt"/>
                <a:cs typeface="Times New Roman" pitchFamily="18" charset="0"/>
              </a:rPr>
              <a:t>	</a:t>
            </a:r>
            <a:r>
              <a:rPr lang="en-US" sz="2200" b="1" dirty="0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14T2</a:t>
            </a:r>
            <a:endParaRPr lang="en-US" sz="2200" b="1" dirty="0">
              <a:solidFill>
                <a:srgbClr val="000099"/>
              </a:solidFill>
              <a:latin typeface="+mj-lt"/>
              <a:cs typeface="Times New Roman" pitchFamily="18" charset="0"/>
            </a:endParaRPr>
          </a:p>
          <a:p>
            <a:pPr marL="0" indent="0" defTabSz="91440">
              <a:spcBef>
                <a:spcPts val="600"/>
              </a:spcBef>
              <a:buFontTx/>
              <a:buNone/>
            </a:pPr>
            <a:r>
              <a:rPr lang="en-US" sz="2200" b="1" dirty="0">
                <a:solidFill>
                  <a:srgbClr val="000099"/>
                </a:solidFill>
                <a:latin typeface="+mj-lt"/>
                <a:cs typeface="Times New Roman" pitchFamily="18" charset="0"/>
              </a:rPr>
              <a:t>CBHD 		</a:t>
            </a:r>
            <a:r>
              <a:rPr lang="en-US" sz="2200" b="1" dirty="0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				: PGS. TS. </a:t>
            </a:r>
            <a:r>
              <a:rPr lang="en-US" sz="2200" b="1" dirty="0" err="1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Nguyễn</a:t>
            </a:r>
            <a:r>
              <a:rPr lang="en-US" sz="2200" b="1" dirty="0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 </a:t>
            </a:r>
            <a:r>
              <a:rPr lang="en-US" sz="2200" b="1" dirty="0" err="1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Tấn</a:t>
            </a:r>
            <a:r>
              <a:rPr lang="en-US" sz="2200" b="1" dirty="0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 </a:t>
            </a:r>
            <a:r>
              <a:rPr lang="en-US" sz="2200" b="1" dirty="0" err="1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Khôi</a:t>
            </a:r>
            <a:endParaRPr lang="en-US" sz="2200" b="1" dirty="0" smtClean="0">
              <a:solidFill>
                <a:srgbClr val="000099"/>
              </a:solidFill>
              <a:latin typeface="+mj-lt"/>
              <a:cs typeface="Times New Roman" pitchFamily="18" charset="0"/>
            </a:endParaRP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0" y="6116785"/>
            <a:ext cx="9144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/>
          <a:p>
            <a:pPr algn="ctr">
              <a:lnSpc>
                <a:spcPct val="80000"/>
              </a:lnSpc>
            </a:pPr>
            <a:r>
              <a:rPr lang="en-US" sz="1600" b="1" dirty="0" err="1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Đà</a:t>
            </a:r>
            <a:r>
              <a:rPr lang="en-US" sz="1600" b="1" dirty="0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 </a:t>
            </a:r>
            <a:r>
              <a:rPr lang="en-US" sz="1600" b="1" dirty="0" err="1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Nẵng</a:t>
            </a:r>
            <a:r>
              <a:rPr lang="en-US" sz="1600" b="1" dirty="0" smtClean="0">
                <a:solidFill>
                  <a:srgbClr val="000099"/>
                </a:solidFill>
                <a:latin typeface="+mj-lt"/>
                <a:cs typeface="Times New Roman" pitchFamily="18" charset="0"/>
              </a:rPr>
              <a:t>, 06/2019</a:t>
            </a:r>
            <a:endParaRPr lang="en-US" sz="1600" b="1" dirty="0">
              <a:solidFill>
                <a:srgbClr val="000099"/>
              </a:solidFill>
              <a:latin typeface="+mj-lt"/>
              <a:cs typeface="Times New Roman" pitchFamily="18" charset="0"/>
            </a:endParaRP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0" y="1752600"/>
            <a:ext cx="9144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 eaLnBrk="1" hangingPunct="1">
              <a:spcBef>
                <a:spcPct val="25000"/>
              </a:spcBef>
            </a:pPr>
            <a:r>
              <a:rPr lang="en-US" sz="28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BÁO CÁO  ĐỒ ÁN TỐT NGHIỆP</a:t>
            </a:r>
          </a:p>
        </p:txBody>
      </p:sp>
      <p:sp>
        <p:nvSpPr>
          <p:cNvPr id="12" name="Rectangle 2"/>
          <p:cNvSpPr txBox="1">
            <a:spLocks noChangeArrowheads="1"/>
          </p:cNvSpPr>
          <p:nvPr/>
        </p:nvSpPr>
        <p:spPr bwMode="gray">
          <a:xfrm>
            <a:off x="38100" y="2895600"/>
            <a:ext cx="8915400" cy="14478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sz="2600" dirty="0" smtClean="0">
                <a:solidFill>
                  <a:srgbClr val="CC3300"/>
                </a:solidFill>
                <a:cs typeface="Times New Roman" pitchFamily="18" charset="0"/>
              </a:rPr>
              <a:t>XÂY DỰNG WEBSITE GỢI Ý DU LỊCH</a:t>
            </a:r>
            <a:br>
              <a:rPr lang="en-US" sz="2600" dirty="0" smtClean="0">
                <a:solidFill>
                  <a:srgbClr val="CC3300"/>
                </a:solidFill>
                <a:cs typeface="Times New Roman" pitchFamily="18" charset="0"/>
              </a:rPr>
            </a:br>
            <a:r>
              <a:rPr lang="en-US" sz="2600" dirty="0" smtClean="0">
                <a:solidFill>
                  <a:srgbClr val="CC3300"/>
                </a:solidFill>
                <a:cs typeface="Times New Roman" pitchFamily="18" charset="0"/>
              </a:rPr>
              <a:t>THEO NGỮ CẢNH NGƯỜI DÙNG</a:t>
            </a:r>
          </a:p>
        </p:txBody>
      </p:sp>
      <p:pic>
        <p:nvPicPr>
          <p:cNvPr id="11" name="Picture 10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00610" y="251218"/>
            <a:ext cx="736979" cy="6858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3" name="Rectangle 2"/>
          <p:cNvSpPr txBox="1">
            <a:spLocks noChangeArrowheads="1"/>
          </p:cNvSpPr>
          <p:nvPr/>
        </p:nvSpPr>
        <p:spPr bwMode="gray">
          <a:xfrm>
            <a:off x="76200" y="2514600"/>
            <a:ext cx="8915400" cy="457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>
              <a:lnSpc>
                <a:spcPct val="110000"/>
              </a:lnSpc>
            </a:pPr>
            <a:r>
              <a:rPr lang="en-US" sz="2600" i="1" dirty="0" err="1" smtClean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Tên</a:t>
            </a:r>
            <a:r>
              <a:rPr lang="en-US" sz="2600" i="1" dirty="0" smtClean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600" i="1" dirty="0" err="1" smtClean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2600" i="1" dirty="0" smtClean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600" i="1" dirty="0" err="1" smtClean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tài</a:t>
            </a:r>
            <a:r>
              <a:rPr lang="en-US" sz="2600" i="1" dirty="0" smtClean="0">
                <a:solidFill>
                  <a:srgbClr val="CC3300"/>
                </a:solidFill>
                <a:latin typeface="Times New Roman" pitchFamily="18" charset="0"/>
                <a:cs typeface="Times New Roman" pitchFamily="18" charset="0"/>
              </a:rPr>
              <a:t>: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7589" y="4583260"/>
            <a:ext cx="2657475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587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Hạn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chế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phương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pháp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truyền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  <a:p>
            <a:pPr marL="0" indent="0" algn="just">
              <a:lnSpc>
                <a:spcPct val="130000"/>
              </a:lnSpc>
              <a:buNone/>
            </a:pP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Trên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tế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tốt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nhất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dành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thay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đổi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theo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từng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tình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huống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khác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nhau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những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không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chỉ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từ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i="1" dirty="0" smtClean="0">
              <a:solidFill>
                <a:srgbClr val="3F3F3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endParaRPr lang="en-US" dirty="0" smtClean="0">
              <a:latin typeface="+mj-lt"/>
              <a:cs typeface="Times New Roman" pitchFamily="18" charset="0"/>
            </a:endParaRPr>
          </a:p>
          <a:p>
            <a:pPr lvl="1" algn="just">
              <a:lnSpc>
                <a:spcPct val="130000"/>
              </a:lnSpc>
              <a:defRPr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Cơ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sở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lý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thuyết</a:t>
            </a:r>
            <a:endParaRPr lang="en-US" sz="2800" cap="none" dirty="0">
              <a:cs typeface="Times New Roman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3684370"/>
            <a:ext cx="6629400" cy="2640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7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err="1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32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en-US" sz="32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hóa</a:t>
            </a:r>
            <a:r>
              <a:rPr lang="en-US" sz="32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sz="3200" b="1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cảnh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Cơ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sở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lý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thuyết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4294967295"/>
          </p:nvPr>
        </p:nvSpPr>
        <p:spPr>
          <a:xfrm>
            <a:off x="165100" y="1905000"/>
            <a:ext cx="3949700" cy="36576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hóa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cảnh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phương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pháp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toán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đa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chiều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để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gộp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tình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huống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cảnh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ý.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Tạo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thành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biết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cảnh</a:t>
            </a:r>
            <a:r>
              <a:rPr lang="en-US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0200" y="1143000"/>
            <a:ext cx="2764878" cy="5182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57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dirty="0" smtClean="0">
                <a:cs typeface="Times New Roman" pitchFamily="18" charset="0"/>
              </a:rPr>
              <a:t>NỘI DUNG</a:t>
            </a:r>
            <a:endParaRPr lang="en-US" sz="2800" dirty="0">
              <a:cs typeface="Times New Roman" pitchFamily="18" charset="0"/>
            </a:endParaRPr>
          </a:p>
        </p:txBody>
      </p:sp>
      <p:sp>
        <p:nvSpPr>
          <p:cNvPr id="5" name="AutoShape 47"/>
          <p:cNvSpPr>
            <a:spLocks noChangeArrowheads="1"/>
          </p:cNvSpPr>
          <p:nvPr/>
        </p:nvSpPr>
        <p:spPr bwMode="gray">
          <a:xfrm>
            <a:off x="1463675" y="1981200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lvl="2" indent="-342900" eaLnBrk="0" hangingPunct="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1.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Tổng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quan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về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đề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tài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7" name="AutoShape 97"/>
          <p:cNvSpPr>
            <a:spLocks noChangeArrowheads="1"/>
          </p:cNvSpPr>
          <p:nvPr/>
        </p:nvSpPr>
        <p:spPr bwMode="gray">
          <a:xfrm>
            <a:off x="1463675" y="3275012"/>
            <a:ext cx="6183313" cy="50800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rgbClr val="FFFFFF"/>
                </a:solidFill>
                <a:cs typeface="Arial" charset="0"/>
              </a:rPr>
              <a:t>3.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Phân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tích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và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thiết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kế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hệ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thống</a:t>
            </a:r>
            <a:endParaRPr lang="en-US" sz="2200" b="1" dirty="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8" name="AutoShape 97"/>
          <p:cNvSpPr>
            <a:spLocks noChangeArrowheads="1"/>
          </p:cNvSpPr>
          <p:nvPr/>
        </p:nvSpPr>
        <p:spPr bwMode="gray">
          <a:xfrm>
            <a:off x="1463675" y="26273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lvl="2" indent="-34290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2.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Cơ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sở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lý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thuyết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10" name="AutoShape 97"/>
          <p:cNvSpPr>
            <a:spLocks noChangeArrowheads="1"/>
          </p:cNvSpPr>
          <p:nvPr/>
        </p:nvSpPr>
        <p:spPr bwMode="gray">
          <a:xfrm>
            <a:off x="1463675" y="39227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4.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Vận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hành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hệ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thống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và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đánh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giá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12" name="AutoShape 97"/>
          <p:cNvSpPr>
            <a:spLocks noChangeArrowheads="1"/>
          </p:cNvSpPr>
          <p:nvPr/>
        </p:nvSpPr>
        <p:spPr bwMode="gray">
          <a:xfrm>
            <a:off x="1463675" y="45704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5.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Kết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luận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và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hướng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phát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triển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66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Tổng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quan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  <a:p>
            <a:pPr marL="0" indent="0" algn="just">
              <a:lnSpc>
                <a:spcPct val="130000"/>
              </a:lnSpc>
              <a:buNone/>
            </a:pPr>
            <a:endParaRPr lang="en-US" sz="2800" i="1" dirty="0">
              <a:solidFill>
                <a:srgbClr val="3F3F3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endParaRPr lang="en-US" dirty="0" smtClean="0">
              <a:latin typeface="+mj-lt"/>
              <a:cs typeface="Times New Roman" pitchFamily="18" charset="0"/>
            </a:endParaRPr>
          </a:p>
          <a:p>
            <a:pPr lvl="1" algn="just">
              <a:lnSpc>
                <a:spcPct val="130000"/>
              </a:lnSpc>
              <a:defRPr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Phân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tích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và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thiết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kế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hệ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81200"/>
            <a:ext cx="7315200" cy="3931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799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  <a:p>
            <a:pPr marL="0" indent="0" algn="just">
              <a:lnSpc>
                <a:spcPct val="130000"/>
              </a:lnSpc>
              <a:buNone/>
            </a:pPr>
            <a:endParaRPr lang="en-US" sz="2800" i="1" dirty="0">
              <a:solidFill>
                <a:srgbClr val="3F3F3F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endParaRPr lang="en-US" dirty="0" smtClean="0">
              <a:latin typeface="+mj-lt"/>
              <a:cs typeface="Times New Roman" pitchFamily="18" charset="0"/>
            </a:endParaRPr>
          </a:p>
          <a:p>
            <a:pPr lvl="1" algn="just">
              <a:lnSpc>
                <a:spcPct val="130000"/>
              </a:lnSpc>
              <a:defRPr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Phân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tích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và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thiết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kế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hệ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244" y="2057400"/>
            <a:ext cx="7655111" cy="4176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55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Phân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tích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thiết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kế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hệ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143000"/>
            <a:ext cx="6400800" cy="472879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371600" y="5869563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Sơ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đồ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ca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968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Trao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đổi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giữa</a:t>
            </a:r>
            <a:r>
              <a:rPr lang="en-US" sz="2800" cap="none" dirty="0" smtClean="0">
                <a:cs typeface="Times New Roman" pitchFamily="18" charset="0"/>
              </a:rPr>
              <a:t> front end </a:t>
            </a:r>
            <a:r>
              <a:rPr lang="en-US" sz="2800" cap="none" dirty="0" err="1" smtClean="0">
                <a:cs typeface="Times New Roman" pitchFamily="18" charset="0"/>
              </a:rPr>
              <a:t>và</a:t>
            </a:r>
            <a:r>
              <a:rPr lang="en-US" sz="2800" cap="none" dirty="0" smtClean="0">
                <a:cs typeface="Times New Roman" pitchFamily="18" charset="0"/>
              </a:rPr>
              <a:t> back end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3066" y="5943600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Trao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đổi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giữa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module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API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tài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khoản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646" y="1051560"/>
            <a:ext cx="6689640" cy="489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47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Trao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đổi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giữa</a:t>
            </a:r>
            <a:r>
              <a:rPr lang="en-US" sz="2800" cap="none" dirty="0" smtClean="0">
                <a:cs typeface="Times New Roman" pitchFamily="18" charset="0"/>
              </a:rPr>
              <a:t> front end </a:t>
            </a:r>
            <a:r>
              <a:rPr lang="en-US" sz="2800" cap="none" dirty="0" err="1" smtClean="0">
                <a:cs typeface="Times New Roman" pitchFamily="18" charset="0"/>
              </a:rPr>
              <a:t>và</a:t>
            </a:r>
            <a:r>
              <a:rPr lang="en-US" sz="2800" cap="none" dirty="0" smtClean="0">
                <a:cs typeface="Times New Roman" pitchFamily="18" charset="0"/>
              </a:rPr>
              <a:t> back end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3066" y="5943600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Trao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đổi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giữa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module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API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397" y="1074306"/>
            <a:ext cx="6620137" cy="4892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79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Trao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đổi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giữa</a:t>
            </a:r>
            <a:r>
              <a:rPr lang="en-US" sz="2800" cap="none" dirty="0" smtClean="0">
                <a:cs typeface="Times New Roman" pitchFamily="18" charset="0"/>
              </a:rPr>
              <a:t> front end </a:t>
            </a:r>
            <a:r>
              <a:rPr lang="en-US" sz="2800" cap="none" dirty="0" err="1" smtClean="0">
                <a:cs typeface="Times New Roman" pitchFamily="18" charset="0"/>
              </a:rPr>
              <a:t>và</a:t>
            </a:r>
            <a:r>
              <a:rPr lang="en-US" sz="2800" cap="none" dirty="0" smtClean="0">
                <a:cs typeface="Times New Roman" pitchFamily="18" charset="0"/>
              </a:rPr>
              <a:t> back end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8087" y="5257800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Trao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đổi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giữa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module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API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chức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trình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338" y="2209800"/>
            <a:ext cx="6620256" cy="2840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662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Thu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thập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cảnh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  <a:p>
            <a:pPr marL="0" indent="0" algn="just">
              <a:lnSpc>
                <a:spcPct val="130000"/>
              </a:lnSpc>
              <a:buNone/>
            </a:pP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cảnh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thu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thập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qua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việc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du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i="1" dirty="0">
              <a:solidFill>
                <a:srgbClr val="0007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endParaRPr lang="en-US" dirty="0" smtClean="0">
              <a:latin typeface="+mj-lt"/>
              <a:cs typeface="Times New Roman" pitchFamily="18" charset="0"/>
            </a:endParaRPr>
          </a:p>
          <a:p>
            <a:pPr lvl="1" algn="just">
              <a:lnSpc>
                <a:spcPct val="130000"/>
              </a:lnSpc>
              <a:defRPr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Phân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tích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thiết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kế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hệ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100" y="3389495"/>
            <a:ext cx="4343400" cy="239374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227039" y="5781006"/>
            <a:ext cx="45375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libri" panose="020F0502020204030204" pitchFamily="34" charset="0"/>
                <a:cs typeface="Calibri" panose="020F0502020204030204" pitchFamily="34" charset="0"/>
              </a:rPr>
              <a:t>đ</a:t>
            </a:r>
            <a:r>
              <a:rPr lang="en-US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ánh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kèm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theo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sz="24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cảnh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0400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dirty="0" smtClean="0">
                <a:cs typeface="Times New Roman" pitchFamily="18" charset="0"/>
              </a:rPr>
              <a:t>NỘI DUNG</a:t>
            </a:r>
            <a:endParaRPr lang="en-US" sz="2800" dirty="0">
              <a:cs typeface="Times New Roman" pitchFamily="18" charset="0"/>
            </a:endParaRPr>
          </a:p>
        </p:txBody>
      </p:sp>
      <p:sp>
        <p:nvSpPr>
          <p:cNvPr id="5" name="AutoShape 47"/>
          <p:cNvSpPr>
            <a:spLocks noChangeArrowheads="1"/>
          </p:cNvSpPr>
          <p:nvPr/>
        </p:nvSpPr>
        <p:spPr bwMode="gray">
          <a:xfrm>
            <a:off x="1463675" y="1981200"/>
            <a:ext cx="6183313" cy="50800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lvl="2" indent="-342900"/>
            <a:r>
              <a:rPr lang="fr-FR" sz="2200" b="1" dirty="0">
                <a:solidFill>
                  <a:srgbClr val="FFFFFF"/>
                </a:solidFill>
                <a:cs typeface="Arial" charset="0"/>
              </a:rPr>
              <a:t>1.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Tổng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quan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về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đề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tài</a:t>
            </a:r>
            <a:endParaRPr lang="en-US" sz="2200" b="1" dirty="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7" name="AutoShape 97"/>
          <p:cNvSpPr>
            <a:spLocks noChangeArrowheads="1"/>
          </p:cNvSpPr>
          <p:nvPr/>
        </p:nvSpPr>
        <p:spPr bwMode="gray">
          <a:xfrm>
            <a:off x="1463675" y="32750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3.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Phân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tích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và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thiết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kế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hệ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thống</a:t>
            </a:r>
            <a:endParaRPr lang="en-US" sz="2200" b="1" dirty="0">
              <a:solidFill>
                <a:schemeClr val="accent6">
                  <a:lumMod val="75000"/>
                </a:schemeClr>
              </a:solidFill>
              <a:cs typeface="Arial" charset="0"/>
            </a:endParaRPr>
          </a:p>
        </p:txBody>
      </p:sp>
      <p:sp>
        <p:nvSpPr>
          <p:cNvPr id="8" name="AutoShape 97"/>
          <p:cNvSpPr>
            <a:spLocks noChangeArrowheads="1"/>
          </p:cNvSpPr>
          <p:nvPr/>
        </p:nvSpPr>
        <p:spPr bwMode="gray">
          <a:xfrm>
            <a:off x="1463675" y="26273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2.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Cơ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sở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lý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thuyết</a:t>
            </a:r>
            <a:endParaRPr lang="en-US" sz="2200" b="1" dirty="0">
              <a:solidFill>
                <a:schemeClr val="accent6">
                  <a:lumMod val="75000"/>
                </a:schemeClr>
              </a:solidFill>
              <a:cs typeface="Arial" charset="0"/>
            </a:endParaRPr>
          </a:p>
        </p:txBody>
      </p:sp>
      <p:sp>
        <p:nvSpPr>
          <p:cNvPr id="10" name="AutoShape 97"/>
          <p:cNvSpPr>
            <a:spLocks noChangeArrowheads="1"/>
          </p:cNvSpPr>
          <p:nvPr/>
        </p:nvSpPr>
        <p:spPr bwMode="gray">
          <a:xfrm>
            <a:off x="1463675" y="39227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4.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Vận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hành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hệ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thống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và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đánh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giá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12" name="AutoShape 97"/>
          <p:cNvSpPr>
            <a:spLocks noChangeArrowheads="1"/>
          </p:cNvSpPr>
          <p:nvPr/>
        </p:nvSpPr>
        <p:spPr bwMode="gray">
          <a:xfrm>
            <a:off x="1463675" y="45704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lvl="2" indent="-342900" eaLnBrk="0" hangingPunct="0"/>
            <a:r>
              <a:rPr lang="fr-FR" sz="2200" b="1" dirty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5.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Kết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luận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và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hướng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phát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triển</a:t>
            </a:r>
            <a:endParaRPr lang="en-US" sz="2200" b="1" dirty="0">
              <a:solidFill>
                <a:schemeClr val="accent6">
                  <a:lumMod val="75000"/>
                </a:schemeClr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66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Huấn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luyện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  <a:p>
            <a:pPr marL="0" indent="0" algn="just">
              <a:lnSpc>
                <a:spcPct val="130000"/>
              </a:lnSpc>
              <a:buNone/>
            </a:pP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về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cảnh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chuyển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hóa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trước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khi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đưa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ý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để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huấn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luyện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indent="0" algn="ctr">
              <a:lnSpc>
                <a:spcPct val="130000"/>
              </a:lnSpc>
              <a:buNone/>
            </a:pPr>
            <a:endParaRPr lang="en-US" sz="2400" dirty="0">
              <a:solidFill>
                <a:srgbClr val="0007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just">
              <a:lnSpc>
                <a:spcPct val="130000"/>
              </a:lnSpc>
              <a:buNone/>
            </a:pPr>
            <a:endParaRPr lang="en-US" sz="2800" dirty="0">
              <a:solidFill>
                <a:srgbClr val="0007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endParaRPr lang="en-US" dirty="0" smtClean="0">
              <a:latin typeface="+mj-lt"/>
              <a:cs typeface="Times New Roman" pitchFamily="18" charset="0"/>
            </a:endParaRPr>
          </a:p>
          <a:p>
            <a:pPr lvl="1" algn="just">
              <a:lnSpc>
                <a:spcPct val="130000"/>
              </a:lnSpc>
              <a:defRPr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Phân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tích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thiết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kế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hệ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288991"/>
            <a:ext cx="4572000" cy="3035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811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Phân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tích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thiết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kế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hệ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66048" y="4095501"/>
            <a:ext cx="8686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Nội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dung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tệp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(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đã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dạng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152400" y="4610571"/>
                <a:ext cx="8686800" cy="11662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>
                  <a:lnSpc>
                    <a:spcPct val="130000"/>
                  </a:lnSpc>
                </a:pPr>
                <a:r>
                  <a:rPr lang="en-US" sz="2800" dirty="0" err="1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Mỗi</a:t>
                </a:r>
                <a:r>
                  <a:rPr lang="en-US" sz="2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 err="1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bản</a:t>
                </a:r>
                <a:r>
                  <a:rPr lang="en-US" sz="2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 err="1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ghi</a:t>
                </a:r>
                <a:r>
                  <a:rPr lang="en-US" sz="2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 err="1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ứng</a:t>
                </a:r>
                <a:r>
                  <a:rPr lang="en-US" sz="2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 err="1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với</a:t>
                </a:r>
                <a:r>
                  <a:rPr lang="en-US" sz="2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 err="1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một</a:t>
                </a:r>
                <a:r>
                  <a:rPr lang="en-US" sz="2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 err="1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bộ</a:t>
                </a:r>
                <a:r>
                  <a:rPr lang="en-US" sz="2800" dirty="0" smtClean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Người </a:t>
                </a:r>
                <a:r>
                  <a:rPr lang="en-US" sz="2800" dirty="0" err="1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dùng</a:t>
                </a:r>
                <a:r>
                  <a:rPr lang="en-US" sz="2800" dirty="0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rgbClr val="000714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×</m:t>
                    </m:r>
                  </m:oMath>
                </a14:m>
                <a:r>
                  <a:rPr lang="en-US" sz="2800" dirty="0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Địa </a:t>
                </a:r>
                <a:r>
                  <a:rPr lang="en-US" sz="2800" dirty="0" err="1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điểm</a:t>
                </a:r>
                <a:r>
                  <a:rPr lang="en-US" sz="2800" dirty="0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rgbClr val="000714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×</m:t>
                    </m:r>
                  </m:oMath>
                </a14:m>
                <a:r>
                  <a:rPr lang="en-US" sz="2800" dirty="0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Tình </a:t>
                </a:r>
                <a:r>
                  <a:rPr lang="en-US" sz="2800" dirty="0" err="1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huống</a:t>
                </a:r>
                <a:r>
                  <a:rPr lang="en-US" sz="2800" dirty="0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 err="1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ngữ</a:t>
                </a:r>
                <a:r>
                  <a:rPr lang="en-US" sz="2800" dirty="0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 err="1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cảnh</a:t>
                </a:r>
                <a:r>
                  <a:rPr lang="en-US" sz="2800" dirty="0">
                    <a:solidFill>
                      <a:srgbClr val="000714"/>
                    </a:solidFill>
                    <a:ea typeface="Cambria Math" panose="02040503050406030204" pitchFamily="18" charset="0"/>
                    <a:cs typeface="Calibri" panose="020F050202020403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800" i="1">
                        <a:solidFill>
                          <a:srgbClr val="000714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Calibri" panose="020F0502020204030204" pitchFamily="34" charset="0"/>
                      </a:rPr>
                      <m:t>×</m:t>
                    </m:r>
                  </m:oMath>
                </a14:m>
                <a:r>
                  <a:rPr lang="en-US" sz="2800" dirty="0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 err="1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Đánh</a:t>
                </a:r>
                <a:r>
                  <a:rPr lang="en-US" sz="2800" dirty="0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2800" dirty="0" err="1" smtClean="0">
                    <a:solidFill>
                      <a:srgbClr val="00071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giá</a:t>
                </a:r>
                <a:r>
                  <a:rPr lang="en-US" sz="28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.</a:t>
                </a:r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" y="4610571"/>
                <a:ext cx="8686800" cy="1166281"/>
              </a:xfrm>
              <a:prstGeom prst="rect">
                <a:avLst/>
              </a:prstGeom>
              <a:blipFill rotWithShape="0">
                <a:blip r:embed="rId3"/>
                <a:stretch>
                  <a:fillRect l="-1404" b="-13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1323" y="1365571"/>
            <a:ext cx="8096250" cy="267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026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8392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  <a:p>
            <a:pPr marL="0" indent="0" algn="just">
              <a:lnSpc>
                <a:spcPct val="130000"/>
              </a:lnSpc>
              <a:buNone/>
            </a:pP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sẽ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xây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dựng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bằng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phương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pháp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học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máy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một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mô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tiếp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nhận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truy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vấn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trả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về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danh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sách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ý.</a:t>
            </a:r>
          </a:p>
          <a:p>
            <a:pPr marL="0" indent="0" algn="just">
              <a:lnSpc>
                <a:spcPct val="130000"/>
              </a:lnSpc>
              <a:buNone/>
            </a:pPr>
            <a:endParaRPr lang="en-US" sz="2400" dirty="0">
              <a:solidFill>
                <a:srgbClr val="0007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algn="just">
              <a:lnSpc>
                <a:spcPct val="130000"/>
              </a:lnSpc>
              <a:buNone/>
            </a:pPr>
            <a:endParaRPr lang="en-US" sz="2800" dirty="0">
              <a:solidFill>
                <a:srgbClr val="0007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endParaRPr lang="en-US" dirty="0" smtClean="0">
              <a:latin typeface="+mj-lt"/>
              <a:cs typeface="Times New Roman" pitchFamily="18" charset="0"/>
            </a:endParaRPr>
          </a:p>
          <a:p>
            <a:pPr lvl="1" algn="just">
              <a:lnSpc>
                <a:spcPct val="130000"/>
              </a:lnSpc>
              <a:defRPr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Phân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tích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thiết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kế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hệ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890" y="4038601"/>
            <a:ext cx="8608219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1788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dirty="0" smtClean="0">
                <a:cs typeface="Times New Roman" pitchFamily="18" charset="0"/>
              </a:rPr>
              <a:t>NỘI DUNG</a:t>
            </a:r>
            <a:endParaRPr lang="en-US" sz="2800" dirty="0">
              <a:cs typeface="Times New Roman" pitchFamily="18" charset="0"/>
            </a:endParaRPr>
          </a:p>
        </p:txBody>
      </p:sp>
      <p:sp>
        <p:nvSpPr>
          <p:cNvPr id="5" name="AutoShape 47"/>
          <p:cNvSpPr>
            <a:spLocks noChangeArrowheads="1"/>
          </p:cNvSpPr>
          <p:nvPr/>
        </p:nvSpPr>
        <p:spPr bwMode="gray">
          <a:xfrm>
            <a:off x="1463675" y="1981200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lvl="2" indent="-342900" eaLnBrk="0" hangingPunct="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1.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Tổng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quan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về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đề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tài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7" name="AutoShape 97"/>
          <p:cNvSpPr>
            <a:spLocks noChangeArrowheads="1"/>
          </p:cNvSpPr>
          <p:nvPr/>
        </p:nvSpPr>
        <p:spPr bwMode="gray">
          <a:xfrm>
            <a:off x="1463675" y="32750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3.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Phân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tích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và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thiết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kế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hệ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thống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8" name="AutoShape 97"/>
          <p:cNvSpPr>
            <a:spLocks noChangeArrowheads="1"/>
          </p:cNvSpPr>
          <p:nvPr/>
        </p:nvSpPr>
        <p:spPr bwMode="gray">
          <a:xfrm>
            <a:off x="1463675" y="26273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2.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Cơ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sở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lý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thuyết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10" name="AutoShape 97"/>
          <p:cNvSpPr>
            <a:spLocks noChangeArrowheads="1"/>
          </p:cNvSpPr>
          <p:nvPr/>
        </p:nvSpPr>
        <p:spPr bwMode="gray">
          <a:xfrm>
            <a:off x="1463675" y="3922712"/>
            <a:ext cx="6183313" cy="50800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lvl="2" indent="-342900"/>
            <a:r>
              <a:rPr lang="fr-FR" sz="2200" b="1" dirty="0">
                <a:solidFill>
                  <a:srgbClr val="FFFFFF"/>
                </a:solidFill>
                <a:cs typeface="Arial" charset="0"/>
              </a:rPr>
              <a:t>4.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Vận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hành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hệ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thống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và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đánh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giá</a:t>
            </a:r>
            <a:endParaRPr lang="en-US" sz="2200" b="1" dirty="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2" name="AutoShape 97"/>
          <p:cNvSpPr>
            <a:spLocks noChangeArrowheads="1"/>
          </p:cNvSpPr>
          <p:nvPr/>
        </p:nvSpPr>
        <p:spPr bwMode="gray">
          <a:xfrm>
            <a:off x="1463675" y="45704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lvl="2" indent="-342900" eaLnBrk="0" hangingPunct="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5.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Kết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luận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và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hướng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phát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triển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66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>
                <a:cs typeface="Times New Roman" pitchFamily="18" charset="0"/>
              </a:rPr>
              <a:t>Vận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hành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hệ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71600" y="5869563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Trang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chủ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094754"/>
            <a:ext cx="64008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02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>
                <a:cs typeface="Times New Roman" pitchFamily="18" charset="0"/>
              </a:rPr>
              <a:t>Vận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hành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hệ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71600" y="5869563"/>
            <a:ext cx="640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sau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đăng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nhập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068963"/>
            <a:ext cx="64008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581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>
                <a:cs typeface="Times New Roman" pitchFamily="18" charset="0"/>
              </a:rPr>
              <a:t>Vận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hành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hệ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71600" y="5606924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ứng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ngữ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cảnh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yêu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trái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phải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09888" y="-3100388"/>
            <a:ext cx="3200400" cy="27929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450423"/>
            <a:ext cx="4572000" cy="39899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417100"/>
            <a:ext cx="4572000" cy="3929291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572000" y="1066800"/>
            <a:ext cx="0" cy="4572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9534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>
                <a:cs typeface="Times New Roman" pitchFamily="18" charset="0"/>
              </a:rPr>
              <a:t>Vận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hành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hệ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66800" y="5869563"/>
            <a:ext cx="731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hiện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068963"/>
            <a:ext cx="64008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80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>
                <a:cs typeface="Times New Roman" pitchFamily="18" charset="0"/>
              </a:rPr>
              <a:t>Vận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hành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hệ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thống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66800" y="5869563"/>
            <a:ext cx="731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Danh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sách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mới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cập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nhật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068963"/>
            <a:ext cx="64008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38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endParaRPr lang="en-US" sz="3200" b="1" dirty="0" smtClean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  <a:p>
            <a:pPr marL="0" indent="0" algn="just">
              <a:lnSpc>
                <a:spcPct val="130000"/>
              </a:lnSpc>
              <a:buNone/>
            </a:pPr>
            <a:endParaRPr lang="en-US" sz="2800" dirty="0" smtClean="0">
              <a:solidFill>
                <a:srgbClr val="000714"/>
              </a:solidFill>
            </a:endParaRPr>
          </a:p>
          <a:p>
            <a:pPr marL="0" indent="0" algn="just">
              <a:lnSpc>
                <a:spcPct val="130000"/>
              </a:lnSpc>
              <a:buNone/>
            </a:pPr>
            <a:endParaRPr lang="en-US" sz="2800" dirty="0">
              <a:solidFill>
                <a:srgbClr val="000714"/>
              </a:solidFill>
              <a:cs typeface="Calibri" panose="020F0502020204030204" pitchFamily="34" charset="0"/>
            </a:endParaRP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endParaRPr lang="en-US" dirty="0" smtClean="0">
              <a:latin typeface="+mj-lt"/>
              <a:cs typeface="Times New Roman" pitchFamily="18" charset="0"/>
            </a:endParaRPr>
          </a:p>
          <a:p>
            <a:pPr lvl="1" algn="just">
              <a:lnSpc>
                <a:spcPct val="130000"/>
              </a:lnSpc>
              <a:defRPr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>
                <a:cs typeface="Times New Roman" pitchFamily="18" charset="0"/>
              </a:rPr>
              <a:t>Kết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luận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và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hướng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phát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triển</a:t>
            </a:r>
            <a:endParaRPr lang="en-US" sz="2800" cap="none" dirty="0">
              <a:cs typeface="Times New Roman" pitchFamily="18" charset="0"/>
            </a:endParaRP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6631553"/>
              </p:ext>
            </p:extLst>
          </p:nvPr>
        </p:nvGraphicFramePr>
        <p:xfrm>
          <a:off x="146711" y="1828800"/>
          <a:ext cx="8692488" cy="3352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46244"/>
                <a:gridCol w="4346244"/>
              </a:tblGrid>
              <a:tr h="457200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>
                          <a:solidFill>
                            <a:srgbClr val="FFFFFF"/>
                          </a:solidFill>
                        </a:rPr>
                        <a:t>Phương</a:t>
                      </a:r>
                      <a:r>
                        <a:rPr lang="en-US" sz="2800" baseline="0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sz="2800" baseline="0" dirty="0" err="1" smtClean="0">
                          <a:solidFill>
                            <a:srgbClr val="FFFFFF"/>
                          </a:solidFill>
                        </a:rPr>
                        <a:t>thức</a:t>
                      </a:r>
                      <a:endParaRPr lang="en-US" sz="2800" dirty="0">
                        <a:solidFill>
                          <a:srgbClr val="FFFFFF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err="1" smtClean="0">
                          <a:solidFill>
                            <a:srgbClr val="FFFFFF"/>
                          </a:solidFill>
                        </a:rPr>
                        <a:t>Kết</a:t>
                      </a:r>
                      <a:r>
                        <a:rPr lang="en-US" sz="2800" baseline="0" dirty="0" smtClean="0">
                          <a:solidFill>
                            <a:srgbClr val="FFFFFF"/>
                          </a:solidFill>
                        </a:rPr>
                        <a:t> </a:t>
                      </a:r>
                      <a:r>
                        <a:rPr lang="en-US" sz="2800" baseline="0" dirty="0" err="1" smtClean="0">
                          <a:solidFill>
                            <a:srgbClr val="FFFFFF"/>
                          </a:solidFill>
                        </a:rPr>
                        <a:t>quả</a:t>
                      </a:r>
                      <a:endParaRPr lang="en-US" sz="2800" dirty="0">
                        <a:solidFill>
                          <a:srgbClr val="FFFFFF"/>
                        </a:solidFill>
                      </a:endParaRPr>
                    </a:p>
                  </a:txBody>
                  <a:tcPr/>
                </a:tc>
              </a:tr>
              <a:tr h="78105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Precision</a:t>
                      </a:r>
                      <a:br>
                        <a:rPr lang="en-US" sz="28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sz="2800" dirty="0" err="1" smtClean="0">
                          <a:solidFill>
                            <a:schemeClr val="tx1"/>
                          </a:solidFill>
                        </a:rPr>
                        <a:t>với</a:t>
                      </a:r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 10 </a:t>
                      </a:r>
                      <a:r>
                        <a:rPr lang="en-US" sz="2800" dirty="0" err="1" smtClean="0">
                          <a:solidFill>
                            <a:schemeClr val="tx1"/>
                          </a:solidFill>
                        </a:rPr>
                        <a:t>sản</a:t>
                      </a:r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chemeClr val="tx1"/>
                          </a:solidFill>
                        </a:rPr>
                        <a:t>phẩm</a:t>
                      </a:r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chemeClr val="tx1"/>
                          </a:solidFill>
                        </a:rPr>
                        <a:t>đầu</a:t>
                      </a:r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800" dirty="0" err="1" smtClean="0">
                          <a:solidFill>
                            <a:schemeClr val="tx1"/>
                          </a:solidFill>
                        </a:rPr>
                        <a:t>tiên</a:t>
                      </a:r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0.0388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78105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Recall</a:t>
                      </a:r>
                      <a:br>
                        <a:rPr lang="en-US" sz="28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sz="2800" dirty="0" err="1" smtClean="0">
                          <a:solidFill>
                            <a:schemeClr val="tx1"/>
                          </a:solidFill>
                        </a:rPr>
                        <a:t>với</a:t>
                      </a:r>
                      <a:r>
                        <a:rPr lang="en-US" sz="2800" baseline="0" dirty="0" smtClean="0">
                          <a:solidFill>
                            <a:schemeClr val="tx1"/>
                          </a:solidFill>
                        </a:rPr>
                        <a:t> 10 </a:t>
                      </a:r>
                      <a:r>
                        <a:rPr lang="en-US" sz="2800" baseline="0" dirty="0" err="1" smtClean="0">
                          <a:solidFill>
                            <a:schemeClr val="tx1"/>
                          </a:solidFill>
                        </a:rPr>
                        <a:t>sản</a:t>
                      </a:r>
                      <a:r>
                        <a:rPr lang="en-US" sz="28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800" baseline="0" dirty="0" err="1" smtClean="0">
                          <a:solidFill>
                            <a:schemeClr val="tx1"/>
                          </a:solidFill>
                        </a:rPr>
                        <a:t>phẩm</a:t>
                      </a:r>
                      <a:r>
                        <a:rPr lang="en-US" sz="28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800" baseline="0" dirty="0" err="1" smtClean="0">
                          <a:solidFill>
                            <a:schemeClr val="tx1"/>
                          </a:solidFill>
                        </a:rPr>
                        <a:t>đầu</a:t>
                      </a:r>
                      <a:r>
                        <a:rPr lang="en-US" sz="28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800" baseline="0" dirty="0" err="1" smtClean="0">
                          <a:solidFill>
                            <a:schemeClr val="tx1"/>
                          </a:solidFill>
                        </a:rPr>
                        <a:t>tiên</a:t>
                      </a:r>
                      <a:r>
                        <a:rPr lang="en-US" sz="2800" baseline="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0.3358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  <a:tr h="781050"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AUC</a:t>
                      </a:r>
                      <a:br>
                        <a:rPr lang="en-US" sz="2800" dirty="0" smtClean="0">
                          <a:solidFill>
                            <a:schemeClr val="tx1"/>
                          </a:solidFill>
                        </a:rPr>
                      </a:br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(</a:t>
                      </a:r>
                      <a:r>
                        <a:rPr lang="en-US" sz="2800" dirty="0" err="1" smtClean="0">
                          <a:solidFill>
                            <a:schemeClr val="tx1"/>
                          </a:solidFill>
                        </a:rPr>
                        <a:t>với</a:t>
                      </a:r>
                      <a:r>
                        <a:rPr lang="en-US" sz="2800" baseline="0" dirty="0" smtClean="0">
                          <a:solidFill>
                            <a:schemeClr val="tx1"/>
                          </a:solidFill>
                        </a:rPr>
                        <a:t> 10 </a:t>
                      </a:r>
                      <a:r>
                        <a:rPr lang="en-US" sz="2800" baseline="0" dirty="0" err="1" smtClean="0">
                          <a:solidFill>
                            <a:schemeClr val="tx1"/>
                          </a:solidFill>
                        </a:rPr>
                        <a:t>sản</a:t>
                      </a:r>
                      <a:r>
                        <a:rPr lang="en-US" sz="28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800" baseline="0" dirty="0" err="1" smtClean="0">
                          <a:solidFill>
                            <a:schemeClr val="tx1"/>
                          </a:solidFill>
                        </a:rPr>
                        <a:t>phẩm</a:t>
                      </a:r>
                      <a:r>
                        <a:rPr lang="en-US" sz="28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800" baseline="0" dirty="0" err="1" smtClean="0">
                          <a:solidFill>
                            <a:schemeClr val="tx1"/>
                          </a:solidFill>
                        </a:rPr>
                        <a:t>đầu</a:t>
                      </a:r>
                      <a:r>
                        <a:rPr lang="en-US" sz="2800" baseline="0" dirty="0" smtClean="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lang="en-US" sz="2800" baseline="0" dirty="0" err="1" smtClean="0">
                          <a:solidFill>
                            <a:schemeClr val="tx1"/>
                          </a:solidFill>
                        </a:rPr>
                        <a:t>tiên</a:t>
                      </a:r>
                      <a:r>
                        <a:rPr lang="en-US" sz="2800" baseline="0" dirty="0" smtClean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>
                          <a:solidFill>
                            <a:schemeClr val="tx1"/>
                          </a:solidFill>
                        </a:rPr>
                        <a:t>0.5829</a:t>
                      </a:r>
                      <a:endParaRPr lang="en-US" sz="28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7629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Tổng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quan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đề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tài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52400" y="1143000"/>
            <a:ext cx="3657600" cy="39681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Nhờ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sự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phát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triển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nhanh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chóng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về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phương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tiện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phương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tiện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đi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lại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Chúng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ta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thể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du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dễ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dàng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hơn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bao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giờ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hết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dirty="0">
              <a:solidFill>
                <a:srgbClr val="000714"/>
              </a:solidFill>
            </a:endParaRPr>
          </a:p>
        </p:txBody>
      </p:sp>
      <p:pic>
        <p:nvPicPr>
          <p:cNvPr id="8" name="Picture 6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1143000"/>
            <a:ext cx="4997003" cy="394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3883203" y="5130515"/>
            <a:ext cx="530780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Một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du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nổi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tiếng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ở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Việt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Nam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743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dirty="0" smtClean="0">
                <a:cs typeface="Times New Roman" pitchFamily="18" charset="0"/>
              </a:rPr>
              <a:t>NỘI DUNG</a:t>
            </a:r>
            <a:endParaRPr lang="en-US" sz="2800" dirty="0">
              <a:cs typeface="Times New Roman" pitchFamily="18" charset="0"/>
            </a:endParaRPr>
          </a:p>
        </p:txBody>
      </p:sp>
      <p:sp>
        <p:nvSpPr>
          <p:cNvPr id="5" name="AutoShape 47"/>
          <p:cNvSpPr>
            <a:spLocks noChangeArrowheads="1"/>
          </p:cNvSpPr>
          <p:nvPr/>
        </p:nvSpPr>
        <p:spPr bwMode="gray">
          <a:xfrm>
            <a:off x="1463675" y="1981200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lvl="2" indent="-342900" eaLnBrk="0" hangingPunct="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1.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Tổng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quan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về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đề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tài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7" name="AutoShape 97"/>
          <p:cNvSpPr>
            <a:spLocks noChangeArrowheads="1"/>
          </p:cNvSpPr>
          <p:nvPr/>
        </p:nvSpPr>
        <p:spPr bwMode="gray">
          <a:xfrm>
            <a:off x="1463675" y="32750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3.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Phân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tích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và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thiết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kế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hệ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thống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8" name="AutoShape 97"/>
          <p:cNvSpPr>
            <a:spLocks noChangeArrowheads="1"/>
          </p:cNvSpPr>
          <p:nvPr/>
        </p:nvSpPr>
        <p:spPr bwMode="gray">
          <a:xfrm>
            <a:off x="1463675" y="26273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2.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Cơ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sở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lý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thuyết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10" name="AutoShape 97"/>
          <p:cNvSpPr>
            <a:spLocks noChangeArrowheads="1"/>
          </p:cNvSpPr>
          <p:nvPr/>
        </p:nvSpPr>
        <p:spPr bwMode="gray">
          <a:xfrm>
            <a:off x="1463675" y="39227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4.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Vận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hành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hệ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thống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và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đánh</a:t>
            </a:r>
            <a:r>
              <a:rPr lang="fr-FR" sz="2200" b="1" dirty="0" smtClean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006699"/>
                </a:solidFill>
                <a:cs typeface="Arial" charset="0"/>
              </a:rPr>
              <a:t>giá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12" name="AutoShape 97"/>
          <p:cNvSpPr>
            <a:spLocks noChangeArrowheads="1"/>
          </p:cNvSpPr>
          <p:nvPr/>
        </p:nvSpPr>
        <p:spPr bwMode="gray">
          <a:xfrm>
            <a:off x="1463675" y="4570412"/>
            <a:ext cx="6183313" cy="50800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lvl="2" indent="-342900"/>
            <a:r>
              <a:rPr lang="fr-FR" sz="2200" b="1" dirty="0">
                <a:solidFill>
                  <a:srgbClr val="FFFFFF"/>
                </a:solidFill>
                <a:cs typeface="Arial" charset="0"/>
              </a:rPr>
              <a:t>5.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Kết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luận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và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hướng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phát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triển</a:t>
            </a:r>
            <a:endParaRPr lang="en-US" sz="2200" b="1" dirty="0">
              <a:solidFill>
                <a:srgbClr val="FFFFFF"/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66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Kết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quả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đạt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  <a:p>
            <a:pPr algn="just">
              <a:lnSpc>
                <a:spcPct val="130000"/>
              </a:lnSpc>
            </a:pP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T</a:t>
            </a:r>
            <a:r>
              <a:rPr lang="en-US" sz="2800" dirty="0" err="1" smtClean="0">
                <a:solidFill>
                  <a:srgbClr val="000714"/>
                </a:solidFill>
              </a:rPr>
              <a:t>ìm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hiểu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về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cách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thức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làm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việc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của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một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hệ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gợi</a:t>
            </a:r>
            <a:r>
              <a:rPr lang="en-US" sz="2800" dirty="0">
                <a:solidFill>
                  <a:srgbClr val="000714"/>
                </a:solidFill>
              </a:rPr>
              <a:t> ý </a:t>
            </a:r>
            <a:r>
              <a:rPr lang="en-US" sz="2800" dirty="0" err="1">
                <a:solidFill>
                  <a:srgbClr val="000714"/>
                </a:solidFill>
              </a:rPr>
              <a:t>hướng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ngữ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cảnh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và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thuật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toán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gợi</a:t>
            </a:r>
            <a:r>
              <a:rPr lang="en-US" sz="2800" dirty="0" smtClean="0">
                <a:solidFill>
                  <a:srgbClr val="000714"/>
                </a:solidFill>
              </a:rPr>
              <a:t> ý </a:t>
            </a:r>
            <a:r>
              <a:rPr lang="en-US" sz="2800" dirty="0" err="1" smtClean="0">
                <a:solidFill>
                  <a:srgbClr val="000714"/>
                </a:solidFill>
              </a:rPr>
              <a:t>hướng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ngữ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cảnh</a:t>
            </a:r>
            <a:r>
              <a:rPr lang="en-US" sz="2800" dirty="0" smtClean="0">
                <a:solidFill>
                  <a:srgbClr val="000714"/>
                </a:solidFill>
              </a:rPr>
              <a:t> CAMF CU.</a:t>
            </a:r>
          </a:p>
          <a:p>
            <a:pPr algn="just">
              <a:lnSpc>
                <a:spcPct val="130000"/>
              </a:lnSpc>
            </a:pPr>
            <a:r>
              <a:rPr lang="en-US" sz="2800" dirty="0" err="1" smtClean="0">
                <a:solidFill>
                  <a:srgbClr val="000714"/>
                </a:solidFill>
              </a:rPr>
              <a:t>Tìm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hiểu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về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cách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tổ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chức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và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thiết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kế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một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ứng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dụng</a:t>
            </a:r>
            <a:r>
              <a:rPr lang="en-US" sz="2800" dirty="0">
                <a:solidFill>
                  <a:srgbClr val="000714"/>
                </a:solidFill>
              </a:rPr>
              <a:t> web, </a:t>
            </a:r>
            <a:r>
              <a:rPr lang="en-US" sz="2800" dirty="0" err="1">
                <a:solidFill>
                  <a:srgbClr val="000714"/>
                </a:solidFill>
              </a:rPr>
              <a:t>cách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thiết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kế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cơ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sở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dữ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liệu</a:t>
            </a:r>
            <a:r>
              <a:rPr lang="en-US" sz="2800" dirty="0">
                <a:solidFill>
                  <a:srgbClr val="000714"/>
                </a:solidFill>
              </a:rPr>
              <a:t>, </a:t>
            </a:r>
            <a:r>
              <a:rPr lang="en-US" sz="2800" dirty="0" err="1">
                <a:solidFill>
                  <a:srgbClr val="000714"/>
                </a:solidFill>
              </a:rPr>
              <a:t>xây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dựng</a:t>
            </a:r>
            <a:r>
              <a:rPr lang="en-US" sz="2800" dirty="0">
                <a:solidFill>
                  <a:srgbClr val="000714"/>
                </a:solidFill>
              </a:rPr>
              <a:t> API </a:t>
            </a:r>
            <a:r>
              <a:rPr lang="en-US" sz="2800" dirty="0" err="1">
                <a:solidFill>
                  <a:srgbClr val="000714"/>
                </a:solidFill>
              </a:rPr>
              <a:t>và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thiết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kế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theo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kiến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trúc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hướng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thành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phần</a:t>
            </a:r>
            <a:r>
              <a:rPr lang="en-US" sz="2800" dirty="0" smtClean="0">
                <a:solidFill>
                  <a:srgbClr val="000714"/>
                </a:solidFill>
              </a:rPr>
              <a:t>.</a:t>
            </a:r>
          </a:p>
          <a:p>
            <a:pPr algn="just">
              <a:lnSpc>
                <a:spcPct val="130000"/>
              </a:lnSpc>
            </a:pP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C</a:t>
            </a:r>
            <a:r>
              <a:rPr lang="en-US" sz="2800" dirty="0" err="1" smtClean="0">
                <a:solidFill>
                  <a:srgbClr val="000714"/>
                </a:solidFill>
              </a:rPr>
              <a:t>ài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đặt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thành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công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ứng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dụng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gợi</a:t>
            </a:r>
            <a:r>
              <a:rPr lang="en-US" sz="2800" dirty="0">
                <a:solidFill>
                  <a:srgbClr val="000714"/>
                </a:solidFill>
              </a:rPr>
              <a:t> ý du </a:t>
            </a:r>
            <a:r>
              <a:rPr lang="en-US" sz="2800" dirty="0" err="1">
                <a:solidFill>
                  <a:srgbClr val="000714"/>
                </a:solidFill>
              </a:rPr>
              <a:t>lịch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hướng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ngữ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cảnh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người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dùng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dưới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dạng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ứng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err="1">
                <a:solidFill>
                  <a:srgbClr val="000714"/>
                </a:solidFill>
              </a:rPr>
              <a:t>dụng</a:t>
            </a:r>
            <a:r>
              <a:rPr lang="en-US" sz="2800" dirty="0">
                <a:solidFill>
                  <a:srgbClr val="000714"/>
                </a:solidFill>
              </a:rPr>
              <a:t> </a:t>
            </a:r>
            <a:r>
              <a:rPr lang="en-US" sz="2800" dirty="0" smtClean="0">
                <a:solidFill>
                  <a:srgbClr val="000714"/>
                </a:solidFill>
              </a:rPr>
              <a:t>web.</a:t>
            </a:r>
            <a:endParaRPr lang="en-US" sz="2800" dirty="0">
              <a:solidFill>
                <a:srgbClr val="000714"/>
              </a:solidFill>
              <a:cs typeface="Calibri" panose="020F0502020204030204" pitchFamily="34" charset="0"/>
            </a:endParaRP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endParaRPr lang="en-US" dirty="0" smtClean="0">
              <a:latin typeface="+mj-lt"/>
              <a:cs typeface="Times New Roman" pitchFamily="18" charset="0"/>
            </a:endParaRPr>
          </a:p>
          <a:p>
            <a:pPr lvl="1" algn="just">
              <a:lnSpc>
                <a:spcPct val="130000"/>
              </a:lnSpc>
              <a:defRPr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>
                <a:cs typeface="Times New Roman" pitchFamily="18" charset="0"/>
              </a:rPr>
              <a:t>Kết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luận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và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hướng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phát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triển</a:t>
            </a:r>
            <a:endParaRPr lang="en-US" sz="2800" cap="none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4303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Hướng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phát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triển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  <a:p>
            <a:pPr algn="just">
              <a:lnSpc>
                <a:spcPct val="130000"/>
              </a:lnSpc>
            </a:pP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Cải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thiện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hiệu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suất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hệ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thống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và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độ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chính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xác</a:t>
            </a:r>
            <a:r>
              <a:rPr lang="en-US" sz="2800" dirty="0" smtClean="0">
                <a:solidFill>
                  <a:srgbClr val="000714"/>
                </a:solidFill>
              </a:rPr>
              <a:t>.</a:t>
            </a:r>
            <a:endParaRPr lang="en-US" sz="2800" dirty="0" smtClean="0">
              <a:solidFill>
                <a:srgbClr val="000714"/>
              </a:solidFill>
            </a:endParaRPr>
          </a:p>
          <a:p>
            <a:pPr algn="just">
              <a:lnSpc>
                <a:spcPct val="130000"/>
              </a:lnSpc>
            </a:pPr>
            <a:r>
              <a:rPr lang="en-US" sz="2800" dirty="0" err="1" smtClean="0">
                <a:solidFill>
                  <a:srgbClr val="000714"/>
                </a:solidFill>
              </a:rPr>
              <a:t>Bổ</a:t>
            </a:r>
            <a:r>
              <a:rPr lang="en-US" sz="2800" dirty="0" smtClean="0">
                <a:solidFill>
                  <a:srgbClr val="000714"/>
                </a:solidFill>
              </a:rPr>
              <a:t> sung </a:t>
            </a:r>
            <a:r>
              <a:rPr lang="en-US" sz="2800" dirty="0" err="1" smtClean="0">
                <a:solidFill>
                  <a:srgbClr val="000714"/>
                </a:solidFill>
              </a:rPr>
              <a:t>các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tính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năng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chống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phá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hoại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hệ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gợi</a:t>
            </a:r>
            <a:r>
              <a:rPr lang="en-US" sz="2800" dirty="0" smtClean="0">
                <a:solidFill>
                  <a:srgbClr val="000714"/>
                </a:solidFill>
              </a:rPr>
              <a:t> ý.</a:t>
            </a:r>
          </a:p>
          <a:p>
            <a:pPr algn="just">
              <a:lnSpc>
                <a:spcPct val="130000"/>
              </a:lnSpc>
            </a:pPr>
            <a:r>
              <a:rPr lang="en-US" sz="2800" dirty="0" smtClean="0">
                <a:solidFill>
                  <a:srgbClr val="000714"/>
                </a:solidFill>
              </a:rPr>
              <a:t>Thu </a:t>
            </a:r>
            <a:r>
              <a:rPr lang="en-US" sz="2800" dirty="0" err="1" smtClean="0">
                <a:solidFill>
                  <a:srgbClr val="000714"/>
                </a:solidFill>
              </a:rPr>
              <a:t>thập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các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thông</a:t>
            </a:r>
            <a:r>
              <a:rPr lang="en-US" sz="2800" dirty="0" smtClean="0">
                <a:solidFill>
                  <a:srgbClr val="000714"/>
                </a:solidFill>
              </a:rPr>
              <a:t> tin </a:t>
            </a:r>
            <a:r>
              <a:rPr lang="en-US" sz="2800" dirty="0" err="1" smtClean="0">
                <a:solidFill>
                  <a:srgbClr val="000714"/>
                </a:solidFill>
              </a:rPr>
              <a:t>ngữ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cảnh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ngầm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và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bổ</a:t>
            </a:r>
            <a:r>
              <a:rPr lang="en-US" sz="2800" dirty="0" smtClean="0">
                <a:solidFill>
                  <a:srgbClr val="000714"/>
                </a:solidFill>
              </a:rPr>
              <a:t> sung </a:t>
            </a:r>
            <a:r>
              <a:rPr lang="en-US" sz="2800" dirty="0" err="1" smtClean="0">
                <a:solidFill>
                  <a:srgbClr val="000714"/>
                </a:solidFill>
              </a:rPr>
              <a:t>các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thông</a:t>
            </a:r>
            <a:r>
              <a:rPr lang="en-US" sz="2800" dirty="0" smtClean="0">
                <a:solidFill>
                  <a:srgbClr val="000714"/>
                </a:solidFill>
              </a:rPr>
              <a:t> tin </a:t>
            </a:r>
            <a:r>
              <a:rPr lang="en-US" sz="2800" dirty="0" err="1" smtClean="0">
                <a:solidFill>
                  <a:srgbClr val="000714"/>
                </a:solidFill>
              </a:rPr>
              <a:t>địa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lý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về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ứng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dụng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và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sản</a:t>
            </a:r>
            <a:r>
              <a:rPr lang="en-US" sz="2800" dirty="0" smtClean="0">
                <a:solidFill>
                  <a:srgbClr val="000714"/>
                </a:solidFill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</a:rPr>
              <a:t>phẩm</a:t>
            </a:r>
            <a:r>
              <a:rPr lang="en-US" sz="2800" dirty="0" smtClean="0">
                <a:solidFill>
                  <a:srgbClr val="000714"/>
                </a:solidFill>
              </a:rPr>
              <a:t>.</a:t>
            </a:r>
            <a:endParaRPr lang="en-US" sz="2800" dirty="0" smtClean="0">
              <a:solidFill>
                <a:srgbClr val="000714"/>
              </a:solidFill>
            </a:endParaRPr>
          </a:p>
          <a:p>
            <a:pPr algn="just">
              <a:lnSpc>
                <a:spcPct val="130000"/>
              </a:lnSpc>
            </a:pP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Phát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triển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ứng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dụng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cho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thiết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bị</a:t>
            </a:r>
            <a:r>
              <a:rPr lang="en-US" sz="2800" dirty="0" smtClean="0">
                <a:solidFill>
                  <a:srgbClr val="000714"/>
                </a:solidFill>
                <a:cs typeface="Calibri" panose="020F0502020204030204" pitchFamily="34" charset="0"/>
              </a:rPr>
              <a:t> di </a:t>
            </a:r>
            <a:r>
              <a:rPr lang="en-US" sz="2800" dirty="0" err="1" smtClean="0">
                <a:solidFill>
                  <a:srgbClr val="000714"/>
                </a:solidFill>
                <a:cs typeface="Calibri" panose="020F0502020204030204" pitchFamily="34" charset="0"/>
              </a:rPr>
              <a:t>động</a:t>
            </a:r>
            <a:r>
              <a:rPr lang="en-US" sz="2800" dirty="0" smtClean="0">
                <a:solidFill>
                  <a:srgbClr val="000714"/>
                </a:solidFill>
              </a:rPr>
              <a:t>.</a:t>
            </a:r>
            <a:endParaRPr lang="en-US" sz="2800" dirty="0">
              <a:solidFill>
                <a:srgbClr val="000714"/>
              </a:solidFill>
              <a:cs typeface="Calibri" panose="020F0502020204030204" pitchFamily="34" charset="0"/>
            </a:endParaRP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endParaRPr lang="en-US" dirty="0" smtClean="0">
              <a:latin typeface="+mj-lt"/>
              <a:cs typeface="Times New Roman" pitchFamily="18" charset="0"/>
            </a:endParaRPr>
          </a:p>
          <a:p>
            <a:pPr lvl="1" algn="just">
              <a:lnSpc>
                <a:spcPct val="130000"/>
              </a:lnSpc>
              <a:defRPr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>
                <a:cs typeface="Times New Roman" pitchFamily="18" charset="0"/>
              </a:rPr>
              <a:t>Kết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luận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và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hướng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phát</a:t>
            </a:r>
            <a:r>
              <a:rPr lang="en-US" sz="2800" cap="none" dirty="0">
                <a:cs typeface="Times New Roman" pitchFamily="18" charset="0"/>
              </a:rPr>
              <a:t> </a:t>
            </a:r>
            <a:r>
              <a:rPr lang="en-US" sz="2800" cap="none" dirty="0" err="1">
                <a:cs typeface="Times New Roman" pitchFamily="18" charset="0"/>
              </a:rPr>
              <a:t>triển</a:t>
            </a:r>
            <a:endParaRPr lang="en-US" sz="2800" cap="none" dirty="0"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9973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1143000" y="2438400"/>
            <a:ext cx="6781800" cy="1066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4800" cap="none" dirty="0" err="1" smtClean="0">
                <a:solidFill>
                  <a:schemeClr val="tx2"/>
                </a:solidFill>
                <a:cs typeface="Times New Roman" pitchFamily="18" charset="0"/>
              </a:rPr>
              <a:t>Báo</a:t>
            </a:r>
            <a:r>
              <a:rPr lang="en-US" sz="4800" cap="none" dirty="0" smtClean="0">
                <a:solidFill>
                  <a:schemeClr val="tx2"/>
                </a:solidFill>
                <a:cs typeface="Times New Roman" pitchFamily="18" charset="0"/>
              </a:rPr>
              <a:t> </a:t>
            </a:r>
            <a:r>
              <a:rPr lang="en-US" sz="4800" cap="none" dirty="0" err="1" smtClean="0">
                <a:solidFill>
                  <a:schemeClr val="tx2"/>
                </a:solidFill>
                <a:cs typeface="Times New Roman" pitchFamily="18" charset="0"/>
              </a:rPr>
              <a:t>cáo</a:t>
            </a:r>
            <a:r>
              <a:rPr lang="en-US" sz="4800" cap="none" dirty="0" smtClean="0">
                <a:solidFill>
                  <a:schemeClr val="tx2"/>
                </a:solidFill>
                <a:cs typeface="Times New Roman" pitchFamily="18" charset="0"/>
              </a:rPr>
              <a:t> </a:t>
            </a:r>
            <a:r>
              <a:rPr lang="en-US" sz="4800" cap="none" dirty="0" err="1" smtClean="0">
                <a:solidFill>
                  <a:schemeClr val="tx2"/>
                </a:solidFill>
                <a:cs typeface="Times New Roman" pitchFamily="18" charset="0"/>
              </a:rPr>
              <a:t>kết</a:t>
            </a:r>
            <a:r>
              <a:rPr lang="en-US" sz="4800" cap="none" dirty="0" smtClean="0">
                <a:solidFill>
                  <a:schemeClr val="tx2"/>
                </a:solidFill>
                <a:cs typeface="Times New Roman" pitchFamily="18" charset="0"/>
              </a:rPr>
              <a:t> </a:t>
            </a:r>
            <a:r>
              <a:rPr lang="en-US" sz="4800" cap="none" dirty="0" err="1" smtClean="0">
                <a:solidFill>
                  <a:schemeClr val="tx2"/>
                </a:solidFill>
                <a:cs typeface="Times New Roman" pitchFamily="18" charset="0"/>
              </a:rPr>
              <a:t>thúc</a:t>
            </a:r>
            <a:endParaRPr lang="en-US" sz="4800" cap="none" dirty="0" smtClean="0">
              <a:solidFill>
                <a:schemeClr val="tx2"/>
              </a:solidFill>
              <a:cs typeface="Times New Roman" pitchFamily="18" charset="0"/>
            </a:endParaRPr>
          </a:p>
          <a:p>
            <a:pPr algn="ctr">
              <a:lnSpc>
                <a:spcPct val="150000"/>
              </a:lnSpc>
            </a:pPr>
            <a:r>
              <a:rPr lang="en-US" sz="4800" i="1" cap="none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Xin </a:t>
            </a:r>
            <a:r>
              <a:rPr lang="en-US" sz="4800" i="1" cap="none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chân</a:t>
            </a:r>
            <a:r>
              <a:rPr lang="en-US" sz="4800" i="1" cap="none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800" i="1" cap="none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thành</a:t>
            </a:r>
            <a:r>
              <a:rPr lang="en-US" sz="4800" i="1" cap="none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800" i="1" cap="none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cảm</a:t>
            </a:r>
            <a:r>
              <a:rPr lang="en-US" sz="4800" i="1" cap="none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800" i="1" cap="none" dirty="0" err="1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ơn</a:t>
            </a:r>
            <a:r>
              <a:rPr lang="en-US" sz="4800" i="1" cap="none" dirty="0" smtClean="0">
                <a:solidFill>
                  <a:schemeClr val="tx2"/>
                </a:solidFill>
                <a:latin typeface="Times New Roman" pitchFamily="18" charset="0"/>
                <a:cs typeface="Times New Roman" pitchFamily="18" charset="0"/>
              </a:rPr>
              <a:t>!</a:t>
            </a:r>
            <a:endParaRPr lang="en-US" sz="4800" i="1" cap="none" dirty="0">
              <a:solidFill>
                <a:schemeClr val="tx2"/>
              </a:solidFill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219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2"/>
              <p:cNvSpPr txBox="1">
                <a:spLocks/>
              </p:cNvSpPr>
              <p:nvPr/>
            </p:nvSpPr>
            <p:spPr bwMode="gray">
              <a:xfrm>
                <a:off x="152400" y="1143000"/>
                <a:ext cx="8686800" cy="518160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3200">
                    <a:solidFill>
                      <a:srgbClr val="000000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2800">
                    <a:solidFill>
                      <a:srgbClr val="000000"/>
                    </a:solidFill>
                    <a:latin typeface="+mn-lt"/>
                  </a:defRPr>
                </a:lvl2pPr>
                <a:lvl3pPr marL="1143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•"/>
                  <a:defRPr sz="2400">
                    <a:solidFill>
                      <a:srgbClr val="000000"/>
                    </a:solidFill>
                    <a:latin typeface="+mn-lt"/>
                  </a:defRPr>
                </a:lvl3pPr>
                <a:lvl4pPr marL="1600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–"/>
                  <a:defRPr sz="2000">
                    <a:solidFill>
                      <a:srgbClr val="000000"/>
                    </a:solidFill>
                    <a:latin typeface="+mn-lt"/>
                  </a:defRPr>
                </a:lvl4pPr>
                <a:lvl5pPr marL="20574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rgbClr val="000000"/>
                    </a:solidFill>
                    <a:latin typeface="+mn-lt"/>
                  </a:defRPr>
                </a:lvl5pPr>
                <a:lvl6pPr marL="25146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rgbClr val="000000"/>
                    </a:solidFill>
                    <a:latin typeface="+mn-lt"/>
                  </a:defRPr>
                </a:lvl6pPr>
                <a:lvl7pPr marL="29718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rgbClr val="000000"/>
                    </a:solidFill>
                    <a:latin typeface="+mn-lt"/>
                  </a:defRPr>
                </a:lvl7pPr>
                <a:lvl8pPr marL="34290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rgbClr val="000000"/>
                    </a:solidFill>
                    <a:latin typeface="+mn-lt"/>
                  </a:defRPr>
                </a:lvl8pPr>
                <a:lvl9pPr marL="3886200" indent="-228600" algn="l" rtl="0" eaLnBrk="1" fontAlgn="base" hangingPunct="1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rgbClr val="000000"/>
                    </a:solidFill>
                    <a:latin typeface="+mn-lt"/>
                  </a:defRPr>
                </a:lvl9pPr>
              </a:lstStyle>
              <a:p>
                <a:pPr marL="463550" lvl="1" indent="-347663" algn="just">
                  <a:lnSpc>
                    <a:spcPct val="13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chemeClr val="accent6"/>
                  </a:buClr>
                  <a:buNone/>
                  <a:defRPr/>
                </a:pPr>
                <a:r>
                  <a:rPr lang="en-US" sz="3200" b="1" dirty="0" smtClean="0">
                    <a:solidFill>
                      <a:schemeClr val="bg1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Hàm </a:t>
                </a:r>
                <a:r>
                  <a:rPr lang="en-US" sz="3200" b="1" dirty="0" err="1" smtClean="0">
                    <a:solidFill>
                      <a:schemeClr val="bg1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đánh</a:t>
                </a:r>
                <a:r>
                  <a:rPr lang="en-US" sz="3200" b="1" dirty="0" smtClean="0">
                    <a:solidFill>
                      <a:schemeClr val="bg1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3200" b="1" dirty="0" err="1" smtClean="0">
                    <a:solidFill>
                      <a:schemeClr val="bg1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giá</a:t>
                </a:r>
                <a:r>
                  <a:rPr lang="en-US" sz="3200" b="1" dirty="0" smtClean="0">
                    <a:solidFill>
                      <a:schemeClr val="bg1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3200" b="1" dirty="0" err="1" smtClean="0">
                    <a:solidFill>
                      <a:schemeClr val="bg1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của</a:t>
                </a:r>
                <a:r>
                  <a:rPr lang="en-US" sz="3200" b="1" dirty="0" smtClean="0">
                    <a:solidFill>
                      <a:schemeClr val="bg1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3200" b="1" dirty="0" err="1" smtClean="0">
                    <a:solidFill>
                      <a:schemeClr val="bg1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mô</a:t>
                </a:r>
                <a:r>
                  <a:rPr lang="en-US" sz="3200" b="1" dirty="0" smtClean="0">
                    <a:solidFill>
                      <a:schemeClr val="bg1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  <a:r>
                  <a:rPr lang="en-US" sz="3200" b="1" dirty="0" err="1" smtClean="0">
                    <a:solidFill>
                      <a:schemeClr val="bg1">
                        <a:lumMod val="75000"/>
                      </a:schemeClr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hình</a:t>
                </a:r>
                <a:endParaRPr lang="vi-VN" sz="3200" b="1" dirty="0" smtClean="0">
                  <a:solidFill>
                    <a:schemeClr val="bg1">
                      <a:lumMod val="75000"/>
                    </a:schemeClr>
                  </a:solidFill>
                  <a:latin typeface="+mj-lt"/>
                  <a:cs typeface="Times New Roman" pitchFamily="18" charset="0"/>
                </a:endParaRPr>
              </a:p>
              <a:p>
                <a:pPr marL="457200" lvl="1" indent="0" algn="just">
                  <a:lnSpc>
                    <a:spcPct val="130000"/>
                  </a:lnSpc>
                  <a:spcBef>
                    <a:spcPts val="0"/>
                  </a:spcBef>
                  <a:spcAft>
                    <a:spcPts val="600"/>
                  </a:spcAft>
                  <a:buClr>
                    <a:schemeClr val="accent6"/>
                  </a:buClr>
                  <a:buNone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𝑢𝑖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..</m:t>
                          </m:r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𝑐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sub>
                          </m:sSub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𝑢</m:t>
                          </m:r>
                        </m:sub>
                      </m:sSub>
                      <m:r>
                        <a:rPr lang="en-US" sz="2000">
                          <a:latin typeface="Cambria Math" panose="02040503050406030204" pitchFamily="18" charset="0"/>
                        </a:rPr>
                        <m:t>·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⃗"/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𝑞</m:t>
                              </m:r>
                            </m:e>
                          </m:acc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sz="2000">
                          <a:latin typeface="Cambria Math" panose="02040503050406030204" pitchFamily="18" charset="0"/>
                        </a:rPr>
                        <m:t>+</m:t>
                      </m:r>
                      <m:r>
                        <m:rPr>
                          <m:sty m:val="p"/>
                        </m:rPr>
                        <a:rPr lang="en-US" sz="2000">
                          <a:latin typeface="Cambria Math" panose="02040503050406030204" pitchFamily="18" charset="0"/>
                        </a:rPr>
                        <m:t>μ</m:t>
                      </m:r>
                      <m:r>
                        <a:rPr lang="en-US" sz="200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𝑢</m:t>
                          </m:r>
                        </m:sub>
                      </m:sSub>
                      <m:r>
                        <a:rPr lang="en-US" sz="200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𝑗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𝐿</m:t>
                          </m:r>
                        </m:sup>
                        <m:e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sub>
                          </m:sSub>
                        </m:e>
                      </m:nary>
                    </m:oMath>
                  </m:oMathPara>
                </a14:m>
                <a:endParaRPr lang="en-US" sz="2000" dirty="0" smtClean="0">
                  <a:latin typeface="+mj-lt"/>
                  <a:cs typeface="Times New Roman" pitchFamily="18" charset="0"/>
                </a:endParaRPr>
              </a:p>
              <a:p>
                <a:pPr lvl="1" algn="just">
                  <a:lnSpc>
                    <a:spcPct val="130000"/>
                  </a:lnSpc>
                  <a:defRPr/>
                </a:pPr>
                <a:endParaRPr lang="en-US" dirty="0" smtClean="0">
                  <a:latin typeface="Times New Roman" pitchFamily="18" charset="0"/>
                  <a:cs typeface="Times New Roman" pitchFamily="18" charset="0"/>
                </a:endParaRPr>
              </a:p>
            </p:txBody>
          </p:sp>
        </mc:Choice>
        <mc:Fallback xmlns="">
          <p:sp>
            <p:nvSpPr>
              <p:cNvPr id="7" name="Content Placeholder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gray">
              <a:xfrm>
                <a:off x="152400" y="1143000"/>
                <a:ext cx="8686800" cy="5181601"/>
              </a:xfrm>
              <a:prstGeom prst="rect">
                <a:avLst/>
              </a:prstGeom>
              <a:blipFill rotWithShape="0">
                <a:blip r:embed="rId2"/>
                <a:stretch>
                  <a:fillRect l="-421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Phụ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lục</a:t>
            </a:r>
            <a:endParaRPr lang="en-US" sz="2800" cap="none" dirty="0">
              <a:cs typeface="Times New Roman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152400" y="3124200"/>
                <a:ext cx="8686800" cy="30414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lvl="0" indent="-342900">
                  <a:lnSpc>
                    <a:spcPct val="13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 smtClean="0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̂"/>
                            <m:ctrlP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𝑟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𝑢𝑖</m:t>
                        </m:r>
                        <m:sSub>
                          <m:sSubPr>
                            <m:ctrlP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sSub>
                          <m:sSubPr>
                            <m:ctrlP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..</m:t>
                        </m:r>
                        <m:sSub>
                          <m:sSubPr>
                            <m:ctrlP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𝐿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: </a:t>
                </a:r>
                <a:r>
                  <a:rPr lang="en-US" sz="2000" dirty="0" err="1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đánh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giá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của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người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dùng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𝑢</m:t>
                    </m:r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với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sản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phẩm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trong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tình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huống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𝑘</m:t>
                        </m:r>
                      </m:sub>
                    </m:sSub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.</a:t>
                </a:r>
              </a:p>
              <a:p>
                <a:pPr marL="342900" lvl="0" indent="-342900">
                  <a:lnSpc>
                    <a:spcPct val="13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𝑝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𝑢</m:t>
                        </m:r>
                      </m:sub>
                    </m:sSub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là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véc-tơ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nhân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tố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của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người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dùng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𝑢</m:t>
                    </m:r>
                  </m:oMath>
                </a14:m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.</a:t>
                </a:r>
                <a:endParaRPr lang="en-US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>
                  <a:lnSpc>
                    <a:spcPct val="13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acc>
                          <m:accPr>
                            <m:chr m:val="⃗"/>
                            <m:ctrlP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𝑞</m:t>
                            </m:r>
                          </m:e>
                        </m:acc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là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véc-tơ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nhân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tố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của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sản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phẩm</a:t>
                </a:r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sz="2000" dirty="0" smtClean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.</a:t>
                </a:r>
                <a:endParaRPr lang="en-US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>
                  <a:lnSpc>
                    <a:spcPct val="13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2000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μ</m:t>
                    </m:r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là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đánh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giá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trung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bình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cho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toàn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ma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trận</a:t>
                </a:r>
                <a:endParaRPr lang="en-US" sz="20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  <a:p>
                <a:pPr marL="342900" lvl="0" indent="-342900">
                  <a:lnSpc>
                    <a:spcPct val="130000"/>
                  </a:lnSpc>
                  <a:spcAft>
                    <a:spcPts val="0"/>
                  </a:spcAft>
                  <a:buFont typeface="Symbol" panose="05050102010706020507" pitchFamily="18" charset="2"/>
                  <a:buChar char="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𝑏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là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thiên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vị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ứng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với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sản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phẩm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𝑖</m:t>
                    </m:r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.</a:t>
                </a:r>
              </a:p>
              <a:p>
                <a:pPr marL="342900" lvl="0" indent="-342900">
                  <a:lnSpc>
                    <a:spcPct val="130000"/>
                  </a:lnSpc>
                  <a:spcAft>
                    <a:spcPts val="600"/>
                  </a:spcAft>
                  <a:buFont typeface="Symbol" panose="05050102010706020507" pitchFamily="18" charset="2"/>
                  <a:buChar char="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𝐵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𝑢𝑗</m:t>
                        </m:r>
                        <m:sSub>
                          <m:sSubPr>
                            <m:ctrlP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𝑐</m:t>
                            </m:r>
                          </m:e>
                          <m:sub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𝑘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  <a:ea typeface="Times New Roman" panose="02020603050405020304" pitchFamily="18" charset="0"/>
                              </a:rPr>
                              <m:t>𝑗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là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độ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lệch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đánh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giá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theo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ngữ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cảnh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của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người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dùng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𝑢</m:t>
                    </m:r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với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tình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trạng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ngữ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cảnh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𝑐</m:t>
                        </m:r>
                      </m:e>
                      <m:sub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𝑘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,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ở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chiều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ngữ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r>
                  <a:rPr lang="en-US" sz="2000" dirty="0" err="1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cảnh</a:t>
                </a:r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𝑗</m:t>
                    </m:r>
                  </m:oMath>
                </a14:m>
                <a:r>
                  <a:rPr lang="en-US" sz="2000" dirty="0">
                    <a:effectLst/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.</a:t>
                </a:r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" y="3124200"/>
                <a:ext cx="8686800" cy="3041410"/>
              </a:xfrm>
              <a:prstGeom prst="rect">
                <a:avLst/>
              </a:prstGeom>
              <a:blipFill rotWithShape="0">
                <a:blip r:embed="rId3"/>
                <a:stretch>
                  <a:fillRect l="-772" b="-18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92156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Tổng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quan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đề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tài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2400" y="914400"/>
            <a:ext cx="8686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Tuy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nhiên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trên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thực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tế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lượng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thông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tin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về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du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đã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vượt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quá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khả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tìm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hiểu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800" dirty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lựa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chọn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du </a:t>
            </a:r>
            <a:r>
              <a:rPr lang="en-US" sz="2800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khách</a:t>
            </a:r>
            <a:r>
              <a:rPr lang="en-US" sz="2800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dirty="0">
              <a:solidFill>
                <a:srgbClr val="000714"/>
              </a:solidFill>
            </a:endParaRPr>
          </a:p>
        </p:txBody>
      </p:sp>
      <p:pic>
        <p:nvPicPr>
          <p:cNvPr id="7" name="Picture 2" descr="R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2945725"/>
            <a:ext cx="13716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1524000" y="2945725"/>
            <a:ext cx="7315200" cy="1212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Từ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https://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  <a:hlinkClick r:id="rId4"/>
              </a:rPr>
              <a:t>travel.com.vn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6/6/2019)</a:t>
            </a:r>
          </a:p>
          <a:p>
            <a:pPr algn="just">
              <a:lnSpc>
                <a:spcPct val="130000"/>
              </a:lnSpc>
            </a:pP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Hơn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4000 tour du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riêng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trong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nước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400" y="4442126"/>
            <a:ext cx="1371600" cy="106984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9686" y="4317325"/>
            <a:ext cx="7309514" cy="17727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Từ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https://www.vntrip.vn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  <a:hlinkClick r:id="rId6"/>
              </a:rPr>
              <a:t>/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số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>
                <a:latin typeface="Calibri" panose="020F0502020204030204" pitchFamily="34" charset="0"/>
                <a:cs typeface="Calibri" panose="020F0502020204030204" pitchFamily="34" charset="0"/>
              </a:rPr>
              <a:t>liệu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 6/6/2019)</a:t>
            </a:r>
            <a:endParaRPr lang="en-US" sz="2800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>
              <a:lnSpc>
                <a:spcPct val="130000"/>
              </a:lnSpc>
            </a:pP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Hơn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3000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khách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sạn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chỉ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tính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ba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thành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phố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lớn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Đà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Nẵng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Hà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Nội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Tp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Hồ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latin typeface="Calibri" panose="020F0502020204030204" pitchFamily="34" charset="0"/>
                <a:cs typeface="Calibri" panose="020F0502020204030204" pitchFamily="34" charset="0"/>
              </a:rPr>
              <a:t>Chí</a:t>
            </a:r>
            <a:r>
              <a:rPr lang="en-US" sz="2800" dirty="0" smtClean="0">
                <a:latin typeface="Calibri" panose="020F0502020204030204" pitchFamily="34" charset="0"/>
                <a:cs typeface="Calibri" panose="020F0502020204030204" pitchFamily="34" charset="0"/>
              </a:rPr>
              <a:t> Minh</a:t>
            </a:r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37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Tổng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quan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đề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tài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52400" y="904164"/>
            <a:ext cx="8686800" cy="1851339"/>
          </a:xfrm>
        </p:spPr>
        <p:txBody>
          <a:bodyPr>
            <a:normAutofit/>
          </a:bodyPr>
          <a:lstStyle/>
          <a:p>
            <a:pPr algn="just">
              <a:lnSpc>
                <a:spcPct val="130000"/>
              </a:lnSpc>
            </a:pP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Với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tình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hình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đó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khách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du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cần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một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cụ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có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khả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họ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những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địa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điểm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du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lịch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mà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họ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sẽ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0" cap="none" dirty="0" err="1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thích</a:t>
            </a:r>
            <a:r>
              <a:rPr lang="en-US" sz="2800" b="0" cap="none" dirty="0" smtClean="0">
                <a:solidFill>
                  <a:srgbClr val="00071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b="0" cap="none" dirty="0">
              <a:solidFill>
                <a:srgbClr val="000714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" y="2133600"/>
            <a:ext cx="8458200" cy="416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3286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dirty="0" smtClean="0">
                <a:cs typeface="Times New Roman" pitchFamily="18" charset="0"/>
              </a:rPr>
              <a:t>NỘI DUNG</a:t>
            </a:r>
            <a:endParaRPr lang="en-US" sz="2800" dirty="0">
              <a:cs typeface="Times New Roman" pitchFamily="18" charset="0"/>
            </a:endParaRPr>
          </a:p>
        </p:txBody>
      </p:sp>
      <p:sp>
        <p:nvSpPr>
          <p:cNvPr id="5" name="AutoShape 47"/>
          <p:cNvSpPr>
            <a:spLocks noChangeArrowheads="1"/>
          </p:cNvSpPr>
          <p:nvPr/>
        </p:nvSpPr>
        <p:spPr bwMode="gray">
          <a:xfrm>
            <a:off x="1463675" y="1981200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lvl="2" indent="-342900"/>
            <a:r>
              <a:rPr lang="fr-FR" sz="2200" b="1" dirty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1.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Tổng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quan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về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đề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tài</a:t>
            </a:r>
            <a:endParaRPr lang="en-US" sz="2200" b="1" dirty="0">
              <a:solidFill>
                <a:schemeClr val="accent6">
                  <a:lumMod val="75000"/>
                </a:schemeClr>
              </a:solidFill>
              <a:cs typeface="Arial" charset="0"/>
            </a:endParaRPr>
          </a:p>
        </p:txBody>
      </p:sp>
      <p:sp>
        <p:nvSpPr>
          <p:cNvPr id="7" name="AutoShape 97"/>
          <p:cNvSpPr>
            <a:spLocks noChangeArrowheads="1"/>
          </p:cNvSpPr>
          <p:nvPr/>
        </p:nvSpPr>
        <p:spPr bwMode="gray">
          <a:xfrm>
            <a:off x="1463675" y="32750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3.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Phân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tích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và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thiết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kế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hệ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thống</a:t>
            </a:r>
            <a:endParaRPr lang="en-US" sz="2200" b="1" dirty="0">
              <a:solidFill>
                <a:schemeClr val="accent6">
                  <a:lumMod val="75000"/>
                </a:schemeClr>
              </a:solidFill>
              <a:cs typeface="Arial" charset="0"/>
            </a:endParaRPr>
          </a:p>
        </p:txBody>
      </p:sp>
      <p:sp>
        <p:nvSpPr>
          <p:cNvPr id="8" name="AutoShape 97"/>
          <p:cNvSpPr>
            <a:spLocks noChangeArrowheads="1"/>
          </p:cNvSpPr>
          <p:nvPr/>
        </p:nvSpPr>
        <p:spPr bwMode="gray">
          <a:xfrm>
            <a:off x="1463675" y="2627312"/>
            <a:ext cx="6183313" cy="508000"/>
          </a:xfrm>
          <a:prstGeom prst="roundRect">
            <a:avLst>
              <a:gd name="adj" fmla="val 50000"/>
            </a:avLst>
          </a:prstGeom>
          <a:solidFill>
            <a:srgbClr val="00B0F0"/>
          </a:solidFill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rgbClr val="FFFFFF"/>
                </a:solidFill>
                <a:cs typeface="Arial" charset="0"/>
              </a:rPr>
              <a:t>2.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Cơ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sở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lý</a:t>
            </a:r>
            <a:r>
              <a:rPr lang="fr-FR" sz="2200" b="1" dirty="0" smtClean="0">
                <a:solidFill>
                  <a:srgbClr val="FFFFFF"/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rgbClr val="FFFFFF"/>
                </a:solidFill>
                <a:cs typeface="Arial" charset="0"/>
              </a:rPr>
              <a:t>thuyết</a:t>
            </a:r>
            <a:endParaRPr lang="en-US" sz="2200" b="1" dirty="0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0" name="AutoShape 97"/>
          <p:cNvSpPr>
            <a:spLocks noChangeArrowheads="1"/>
          </p:cNvSpPr>
          <p:nvPr/>
        </p:nvSpPr>
        <p:spPr bwMode="gray">
          <a:xfrm>
            <a:off x="1463675" y="39227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4.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Vận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hành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hệ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thống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và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đánh</a:t>
            </a:r>
            <a:r>
              <a:rPr lang="fr-FR" sz="2200" b="1" dirty="0">
                <a:solidFill>
                  <a:srgbClr val="006699"/>
                </a:solidFill>
                <a:cs typeface="Arial" charset="0"/>
              </a:rPr>
              <a:t> </a:t>
            </a:r>
            <a:r>
              <a:rPr lang="fr-FR" sz="2200" b="1" dirty="0" err="1">
                <a:solidFill>
                  <a:srgbClr val="006699"/>
                </a:solidFill>
                <a:cs typeface="Arial" charset="0"/>
              </a:rPr>
              <a:t>giá</a:t>
            </a:r>
            <a:endParaRPr lang="en-US" sz="2200" b="1" dirty="0">
              <a:solidFill>
                <a:srgbClr val="006699"/>
              </a:solidFill>
              <a:cs typeface="Arial" charset="0"/>
            </a:endParaRPr>
          </a:p>
        </p:txBody>
      </p:sp>
      <p:sp>
        <p:nvSpPr>
          <p:cNvPr id="12" name="AutoShape 97"/>
          <p:cNvSpPr>
            <a:spLocks noChangeArrowheads="1"/>
          </p:cNvSpPr>
          <p:nvPr/>
        </p:nvSpPr>
        <p:spPr bwMode="gray">
          <a:xfrm>
            <a:off x="1463675" y="4570412"/>
            <a:ext cx="6183313" cy="508000"/>
          </a:xfrm>
          <a:prstGeom prst="roundRect">
            <a:avLst>
              <a:gd name="adj" fmla="val 50000"/>
            </a:avLst>
          </a:prstGeom>
          <a:noFill/>
          <a:ln w="28575" algn="ctr">
            <a:solidFill>
              <a:schemeClr val="bg2"/>
            </a:solidFill>
            <a:round/>
            <a:headEnd/>
            <a:tailEnd/>
          </a:ln>
        </p:spPr>
        <p:txBody>
          <a:bodyPr wrap="none" anchor="ctr"/>
          <a:lstStyle/>
          <a:p>
            <a:pPr marL="342900" indent="-342900" eaLnBrk="0" hangingPunct="0"/>
            <a:r>
              <a:rPr lang="fr-FR" sz="2200" b="1" dirty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5.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Kết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luận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và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hướng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phát</a:t>
            </a:r>
            <a:r>
              <a:rPr lang="fr-FR" sz="2200" b="1" dirty="0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 </a:t>
            </a:r>
            <a:r>
              <a:rPr lang="fr-FR" sz="2200" b="1" dirty="0" err="1" smtClean="0">
                <a:solidFill>
                  <a:schemeClr val="accent6">
                    <a:lumMod val="75000"/>
                  </a:schemeClr>
                </a:solidFill>
                <a:cs typeface="Arial" charset="0"/>
              </a:rPr>
              <a:t>triển</a:t>
            </a:r>
            <a:endParaRPr lang="en-US" sz="2200" b="1" dirty="0">
              <a:solidFill>
                <a:schemeClr val="accent6">
                  <a:lumMod val="75000"/>
                </a:schemeClr>
              </a:solidFill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6663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Hệ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 </a:t>
            </a:r>
            <a:r>
              <a:rPr lang="en-US" sz="3200" b="1" dirty="0" err="1">
                <a:solidFill>
                  <a:schemeClr val="bg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gợi</a:t>
            </a:r>
            <a:r>
              <a:rPr lang="en-US" sz="3200" b="1" dirty="0">
                <a:solidFill>
                  <a:schemeClr val="bg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 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+mj-lt"/>
                <a:cs typeface="Calibri" panose="020F0502020204030204" pitchFamily="34" charset="0"/>
              </a:rPr>
              <a:t>ý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những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cụ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phần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mềm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kỹ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cung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cấp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đề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xuất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sản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phẩm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sẽ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sử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dụng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   </a:t>
            </a: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dirty="0" smtClean="0">
                <a:latin typeface="Times New Roman" pitchFamily="18" charset="0"/>
                <a:cs typeface="Times New Roman" pitchFamily="18" charset="0"/>
              </a:rPr>
              <a:t> </a:t>
            </a:r>
          </a:p>
          <a:p>
            <a:pPr marL="457200" lvl="1" indent="0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endParaRPr lang="en-US" dirty="0" smtClean="0">
              <a:latin typeface="+mj-lt"/>
              <a:cs typeface="Times New Roman" pitchFamily="18" charset="0"/>
            </a:endParaRPr>
          </a:p>
          <a:p>
            <a:pPr lvl="1" algn="just">
              <a:lnSpc>
                <a:spcPct val="130000"/>
              </a:lnSpc>
              <a:defRPr/>
            </a:pPr>
            <a:endParaRPr lang="en-US" dirty="0" smtClean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Cơ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sở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lý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thuyết</a:t>
            </a:r>
            <a:endParaRPr lang="en-US" sz="2800" cap="none" dirty="0">
              <a:cs typeface="Times New Roman" pitchFamily="18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350" y="3990976"/>
            <a:ext cx="7200900" cy="233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374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itchFamily="18" charset="0"/>
              </a:rPr>
              <a:t>Lọc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itchFamily="18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itchFamily="18" charset="0"/>
              </a:rPr>
              <a:t>cộng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itchFamily="18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itchFamily="18" charset="0"/>
              </a:rPr>
              <a:t>tác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Cơ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sở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lý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thuyết</a:t>
            </a:r>
            <a:endParaRPr lang="en-US" sz="2800" cap="none" dirty="0">
              <a:cs typeface="Times New Roman" pitchFamily="18" charset="0"/>
            </a:endParaRPr>
          </a:p>
        </p:txBody>
      </p:sp>
      <p:sp>
        <p:nvSpPr>
          <p:cNvPr id="5" name="Text Placeholder 3"/>
          <p:cNvSpPr>
            <a:spLocks noGrp="1"/>
          </p:cNvSpPr>
          <p:nvPr>
            <p:ph type="body" sz="half" idx="4294967295"/>
          </p:nvPr>
        </p:nvSpPr>
        <p:spPr>
          <a:xfrm>
            <a:off x="165100" y="1905000"/>
            <a:ext cx="3949700" cy="36576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Đây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một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kỹ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thuật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dựa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vào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tương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của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thống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indent="0" algn="just">
              <a:lnSpc>
                <a:spcPct val="130000"/>
              </a:lnSpc>
              <a:buNone/>
            </a:pP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Hệ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sẽ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cho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sản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phẩm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được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ưa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thích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từ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những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chung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sở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thích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khác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7500" y="1155699"/>
            <a:ext cx="4839192" cy="3629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4127500" y="4785092"/>
                <a:ext cx="4839192" cy="4727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Calibri" panose="020F0502020204030204" pitchFamily="34" charset="0"/>
                        </a:rPr>
                        <m:t>𝑈𝑠𝑒𝑟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m:t>×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m:t>𝐼𝑡𝑒𝑚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m:t>→</m:t>
                      </m:r>
                      <m:r>
                        <a:rPr lang="en-US" sz="24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Calibri" panose="020F0502020204030204" pitchFamily="34" charset="0"/>
                        </a:rPr>
                        <m:t>𝑅𝑎𝑡𝑖𝑛𝑔</m:t>
                      </m:r>
                    </m:oMath>
                  </m:oMathPara>
                </a14:m>
                <a:endParaRPr lang="en-US" sz="2400" dirty="0">
                  <a:solidFill>
                    <a:schemeClr val="tx1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27500" y="4785092"/>
                <a:ext cx="4839192" cy="472708"/>
              </a:xfrm>
              <a:prstGeom prst="rect">
                <a:avLst/>
              </a:prstGeom>
              <a:blipFill rotWithShape="0">
                <a:blip r:embed="rId3"/>
                <a:stretch>
                  <a:fillRect b="-128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4127501" y="5257800"/>
            <a:ext cx="48391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Tìm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kiếm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gợi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ý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từ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người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dùng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chung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sở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thích</a:t>
            </a:r>
            <a:endParaRPr lang="en-US" sz="2400" dirty="0">
              <a:solidFill>
                <a:schemeClr val="bg1">
                  <a:lumMod val="50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1274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gray">
          <a:xfrm>
            <a:off x="152400" y="1143000"/>
            <a:ext cx="8686800" cy="51816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000000"/>
                </a:solidFill>
                <a:latin typeface="+mn-lt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000000"/>
                </a:solidFill>
                <a:latin typeface="+mn-lt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000000"/>
                </a:solidFill>
                <a:latin typeface="+mn-lt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000000"/>
                </a:solidFill>
                <a:latin typeface="+mn-lt"/>
              </a:defRPr>
            </a:lvl9pPr>
          </a:lstStyle>
          <a:p>
            <a:pPr marL="463550" lvl="1" indent="-347663" algn="just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Clr>
                <a:schemeClr val="accent6"/>
              </a:buClr>
              <a:buNone/>
              <a:defRPr/>
            </a:pP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itchFamily="18" charset="0"/>
              </a:rPr>
              <a:t>Phân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itchFamily="18" charset="0"/>
              </a:rPr>
              <a:t>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itchFamily="18" charset="0"/>
              </a:rPr>
              <a:t>rã</a:t>
            </a:r>
            <a:r>
              <a:rPr lang="en-US" sz="3200" b="1" dirty="0" smtClean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itchFamily="18" charset="0"/>
              </a:rPr>
              <a:t> ma </a:t>
            </a:r>
            <a:r>
              <a:rPr lang="en-US" sz="3200" b="1" dirty="0" err="1" smtClean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itchFamily="18" charset="0"/>
              </a:rPr>
              <a:t>trận</a:t>
            </a:r>
            <a:endParaRPr lang="vi-VN" sz="3200" b="1" dirty="0" smtClean="0">
              <a:solidFill>
                <a:schemeClr val="bg1">
                  <a:lumMod val="75000"/>
                </a:schemeClr>
              </a:solidFill>
              <a:latin typeface="+mj-lt"/>
              <a:cs typeface="Times New Roman" pitchFamily="18" charset="0"/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152400" y="228600"/>
            <a:ext cx="6781800" cy="685800"/>
          </a:xfrm>
          <a:prstGeom prst="rect">
            <a:avLst/>
          </a:prstGeom>
        </p:spPr>
        <p:txBody>
          <a:bodyPr anchor="ctr" anchorCtr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4400" b="1">
                <a:solidFill>
                  <a:srgbClr val="FFFFFF"/>
                </a:solidFill>
                <a:latin typeface="Arial" charset="0"/>
              </a:defRPr>
            </a:lvl9pPr>
          </a:lstStyle>
          <a:p>
            <a:pPr algn="ctr"/>
            <a:r>
              <a:rPr lang="en-US" sz="2800" cap="none" dirty="0" err="1" smtClean="0">
                <a:cs typeface="Times New Roman" pitchFamily="18" charset="0"/>
              </a:rPr>
              <a:t>Cơ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sở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lý</a:t>
            </a:r>
            <a:r>
              <a:rPr lang="en-US" sz="2800" cap="none" dirty="0" smtClean="0">
                <a:cs typeface="Times New Roman" pitchFamily="18" charset="0"/>
              </a:rPr>
              <a:t> </a:t>
            </a:r>
            <a:r>
              <a:rPr lang="en-US" sz="2800" cap="none" dirty="0" err="1" smtClean="0">
                <a:cs typeface="Times New Roman" pitchFamily="18" charset="0"/>
              </a:rPr>
              <a:t>thuyết</a:t>
            </a:r>
            <a:endParaRPr lang="en-US" sz="2800" cap="none" dirty="0">
              <a:cs typeface="Times New Roman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1606" y="1143000"/>
            <a:ext cx="6096000" cy="5228362"/>
          </a:xfrm>
          <a:prstGeom prst="rect">
            <a:avLst/>
          </a:prstGeom>
        </p:spPr>
      </p:pic>
      <p:sp>
        <p:nvSpPr>
          <p:cNvPr id="11" name="Text Placeholder 3"/>
          <p:cNvSpPr>
            <a:spLocks noGrp="1"/>
          </p:cNvSpPr>
          <p:nvPr>
            <p:ph type="body" sz="half" idx="4294967295"/>
          </p:nvPr>
        </p:nvSpPr>
        <p:spPr>
          <a:xfrm>
            <a:off x="165100" y="1905000"/>
            <a:ext cx="3111500" cy="36576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Đây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là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phương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pháp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lọc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công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tác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phân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tích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trận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ban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đầu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thành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hai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trận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nhỏ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hơn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trước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khi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tái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tạo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lại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ma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trận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giá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hoàn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dirty="0" err="1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chỉnh</a:t>
            </a:r>
            <a:r>
              <a:rPr lang="en-US" sz="2800" dirty="0" smtClean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en-US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9043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Theme2">
  <a:themeElements>
    <a:clrScheme name="Custom 1">
      <a:dk1>
        <a:srgbClr val="808080"/>
      </a:dk1>
      <a:lt1>
        <a:srgbClr val="000000"/>
      </a:lt1>
      <a:dk2>
        <a:srgbClr val="329A2A"/>
      </a:dk2>
      <a:lt2>
        <a:srgbClr val="185E25"/>
      </a:lt2>
      <a:accent1>
        <a:srgbClr val="80CB35"/>
      </a:accent1>
      <a:accent2>
        <a:srgbClr val="518CD3"/>
      </a:accent2>
      <a:accent3>
        <a:srgbClr val="ADCAAC"/>
      </a:accent3>
      <a:accent4>
        <a:srgbClr val="BDC683"/>
      </a:accent4>
      <a:accent5>
        <a:srgbClr val="C0E2AE"/>
      </a:accent5>
      <a:accent6>
        <a:srgbClr val="497EBF"/>
      </a:accent6>
      <a:hlink>
        <a:srgbClr val="E15D7C"/>
      </a:hlink>
      <a:folHlink>
        <a:srgbClr val="DB9153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808080"/>
        </a:dk1>
        <a:lt1>
          <a:srgbClr val="EADCC0"/>
        </a:lt1>
        <a:dk2>
          <a:srgbClr val="F97407"/>
        </a:dk2>
        <a:lt2>
          <a:srgbClr val="E65D00"/>
        </a:lt2>
        <a:accent1>
          <a:srgbClr val="FBCF2D"/>
        </a:accent1>
        <a:accent2>
          <a:srgbClr val="5C8CDA"/>
        </a:accent2>
        <a:accent3>
          <a:srgbClr val="FBBCAA"/>
        </a:accent3>
        <a:accent4>
          <a:srgbClr val="C8BCA4"/>
        </a:accent4>
        <a:accent5>
          <a:srgbClr val="FDE4AD"/>
        </a:accent5>
        <a:accent6>
          <a:srgbClr val="537EC5"/>
        </a:accent6>
        <a:hlink>
          <a:srgbClr val="87D242"/>
        </a:hlink>
        <a:folHlink>
          <a:srgbClr val="DA6478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808080"/>
        </a:dk1>
        <a:lt1>
          <a:srgbClr val="9BD3E5"/>
        </a:lt1>
        <a:dk2>
          <a:srgbClr val="357DA9"/>
        </a:dk2>
        <a:lt2>
          <a:srgbClr val="101C56"/>
        </a:lt2>
        <a:accent1>
          <a:srgbClr val="58BECC"/>
        </a:accent1>
        <a:accent2>
          <a:srgbClr val="8A5BDF"/>
        </a:accent2>
        <a:accent3>
          <a:srgbClr val="AEBFD1"/>
        </a:accent3>
        <a:accent4>
          <a:srgbClr val="84B4C3"/>
        </a:accent4>
        <a:accent5>
          <a:srgbClr val="B4DBE2"/>
        </a:accent5>
        <a:accent6>
          <a:srgbClr val="7D52CA"/>
        </a:accent6>
        <a:hlink>
          <a:srgbClr val="6ECC4C"/>
        </a:hlink>
        <a:folHlink>
          <a:srgbClr val="DD693B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808080"/>
        </a:dk1>
        <a:lt1>
          <a:srgbClr val="DDE89A"/>
        </a:lt1>
        <a:dk2>
          <a:srgbClr val="329A2A"/>
        </a:dk2>
        <a:lt2>
          <a:srgbClr val="185E25"/>
        </a:lt2>
        <a:accent1>
          <a:srgbClr val="80CB35"/>
        </a:accent1>
        <a:accent2>
          <a:srgbClr val="518CD3"/>
        </a:accent2>
        <a:accent3>
          <a:srgbClr val="ADCAAC"/>
        </a:accent3>
        <a:accent4>
          <a:srgbClr val="BDC683"/>
        </a:accent4>
        <a:accent5>
          <a:srgbClr val="C0E2AE"/>
        </a:accent5>
        <a:accent6>
          <a:srgbClr val="497EBF"/>
        </a:accent6>
        <a:hlink>
          <a:srgbClr val="E15D7C"/>
        </a:hlink>
        <a:folHlink>
          <a:srgbClr val="DB9153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1511</TotalTime>
  <Words>1158</Words>
  <Application>Microsoft Office PowerPoint</Application>
  <PresentationFormat>On-screen Show (4:3)</PresentationFormat>
  <Paragraphs>151</Paragraphs>
  <Slides>34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Cambria Math</vt:lpstr>
      <vt:lpstr>Symbol</vt:lpstr>
      <vt:lpstr>Tahoma</vt:lpstr>
      <vt:lpstr>Times New Roman</vt:lpstr>
      <vt:lpstr>1_Theme2</vt:lpstr>
      <vt:lpstr>TRƯỜNG ĐẠI HỌC BÁCH KHOA KHOA CÔNG NGHỆ THÔNG TIN</vt:lpstr>
      <vt:lpstr>PowerPoint Presentation</vt:lpstr>
      <vt:lpstr>PowerPoint Presentation</vt:lpstr>
      <vt:lpstr>PowerPoint Presentation</vt:lpstr>
      <vt:lpstr>Với tình hình đó, khách du lịch cần một công cụ có khả năng gợi ý cho họ những địa điểm du lịch mà họ sẽ thích.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ĐẠI HỌC ĐÀ NẴNG TRƯỜNG ĐẠI HỌC BÁCH KHOA KHOA CÔNG NGHỆ THÔNG TIN</dc:title>
  <dc:creator>Vui</dc:creator>
  <cp:lastModifiedBy>Lauqe Rm</cp:lastModifiedBy>
  <cp:revision>133</cp:revision>
  <dcterms:created xsi:type="dcterms:W3CDTF">2013-05-14T04:07:19Z</dcterms:created>
  <dcterms:modified xsi:type="dcterms:W3CDTF">2019-06-14T03:07:52Z</dcterms:modified>
</cp:coreProperties>
</file>

<file path=docProps/thumbnail.jpeg>
</file>